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sldIdLst>
    <p:sldId id="265" r:id="rId2"/>
    <p:sldId id="304" r:id="rId3"/>
    <p:sldId id="322" r:id="rId4"/>
    <p:sldId id="323" r:id="rId5"/>
    <p:sldId id="305" r:id="rId6"/>
    <p:sldId id="332" r:id="rId7"/>
    <p:sldId id="292" r:id="rId8"/>
    <p:sldId id="266" r:id="rId9"/>
    <p:sldId id="270" r:id="rId10"/>
    <p:sldId id="269" r:id="rId11"/>
    <p:sldId id="333" r:id="rId12"/>
    <p:sldId id="276" r:id="rId13"/>
    <p:sldId id="340" r:id="rId14"/>
    <p:sldId id="334" r:id="rId15"/>
    <p:sldId id="307" r:id="rId16"/>
    <p:sldId id="336" r:id="rId17"/>
    <p:sldId id="268" r:id="rId18"/>
    <p:sldId id="308" r:id="rId19"/>
    <p:sldId id="271" r:id="rId20"/>
    <p:sldId id="327" r:id="rId21"/>
    <p:sldId id="329" r:id="rId22"/>
    <p:sldId id="342" r:id="rId23"/>
    <p:sldId id="335" r:id="rId24"/>
    <p:sldId id="337" r:id="rId25"/>
    <p:sldId id="318" r:id="rId26"/>
    <p:sldId id="264" r:id="rId27"/>
    <p:sldId id="344" r:id="rId28"/>
    <p:sldId id="301" r:id="rId29"/>
    <p:sldId id="280" r:id="rId30"/>
    <p:sldId id="262" r:id="rId31"/>
    <p:sldId id="341" r:id="rId32"/>
    <p:sldId id="338" r:id="rId33"/>
    <p:sldId id="278" r:id="rId34"/>
    <p:sldId id="347" r:id="rId35"/>
    <p:sldId id="324" r:id="rId36"/>
    <p:sldId id="345" r:id="rId37"/>
    <p:sldId id="348" r:id="rId38"/>
    <p:sldId id="300" r:id="rId39"/>
    <p:sldId id="343" r:id="rId40"/>
    <p:sldId id="261" r:id="rId41"/>
    <p:sldId id="283" r:id="rId42"/>
    <p:sldId id="279" r:id="rId43"/>
    <p:sldId id="330" r:id="rId4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81"/>
    <p:restoredTop sz="95918"/>
  </p:normalViewPr>
  <p:slideViewPr>
    <p:cSldViewPr snapToGrid="0" snapToObjects="1">
      <p:cViewPr varScale="1">
        <p:scale>
          <a:sx n="162" d="100"/>
          <a:sy n="162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26FF5-7FB6-F541-8DB2-1849BD43E28C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386BD-F9D3-714A-97D3-CE79C6082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05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F2DBC-9C3F-5095-0B68-744776102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1B6C1-473E-EC84-B2FA-AA430CCC3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85BCC-09BC-4F82-6A4B-CA47D97EA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AEE94-691B-C09B-5554-89F222837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08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83E81-E25B-3A5A-8243-45A1316B6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2F2C2B-B6F4-9193-B9B4-7B7C0742B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E0A28-48E4-AE12-944B-7B678337F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600EB-896F-FFE3-A107-85BF70F0A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71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05D9B-ECE0-3BB3-0606-0E11E8D12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5B7461-8160-67E3-032F-E6E296644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65744-2B8B-BCE3-BC26-F5AC5D251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3A127-0C04-F67E-0B56-073CF8379D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47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9589F-7D84-BD80-8265-E17D95A35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1F707C-610A-1275-30FD-4B66CB53E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057C2-0FBB-BAA9-7D1A-573BD201F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BCB82-1DE9-7714-E391-BF01BC7A81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88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ABF0C-40D2-BFFD-D072-65933DE22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A074A-8F86-850A-3CB4-C5AE4D28E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FDCC00-7B34-AF7F-E2CE-D32BDDB24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7F5FD-257C-8CD7-7241-7F20A059C7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97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C7A0B-4465-B98B-6F3F-7426B7C94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EF9F5D-D8D2-6C82-6BBC-0366BFE07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6741A-3DB2-59F8-BD2C-648B93359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F33E2-32DD-6F6D-9DDC-DD59E805E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88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A9C94-C3B5-1032-D05C-AF8207890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D11874-E75C-2A2F-D578-9933A875F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C1F991-5452-A7E7-4737-86D61897A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6BC65-ED27-9CD9-2D7E-E286A2A57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68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BB437-BA49-B241-47A4-A4822D3B3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5696CF-14B0-57E4-C031-82FD4063C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D7834D-06AC-7630-F2A8-A27D9E3D8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2E98E-4048-E9EC-8B8D-B02DB87BF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61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8CBAB-65FC-67F2-8AA5-DE4BE9B6B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BD554A-8F83-3377-A5CF-47C8B8CCF6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13D9C-90EF-0EF5-A85D-16404E670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1AC49-EE70-EE96-110A-75FD86900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58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18313-771D-8482-67F7-F3DD31129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155182-5056-195C-EEC0-207814F53A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48212-91D2-ADDE-F1AC-C4D64AFB2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85B36-C7C3-59CA-F155-18D3636C1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67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62F3D-1024-9C77-0367-3E0FA3629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64F50E-6B33-C60E-7A1D-8B25486337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EFA698-2CCE-D2EF-0B8C-39085F348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88E11-134B-E245-1914-963739CE8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85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7BD26-DB35-9CD0-67FE-F61E70FB0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86C992-4BBF-5254-1517-03AEF4C7E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00E83-0BFA-E54E-BD3F-7EE506608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50068-CFCC-AA8A-767E-91F87B053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43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BD369-476F-72DF-6525-6B002E764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55456-98C8-9E34-4BE0-A6855CD9D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85D1CA-0EB1-8168-E9B4-2FC1C022C5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D2AB0-9827-9D4A-59F3-074FA953F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22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F29B6-BA3A-D33D-3F18-7981D150A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75999-7CE1-1B1F-AD6B-B4AFE2408D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A8DE6E-FECC-79CE-CD0C-0C12AF39A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A4A14-3102-44B6-7A67-ADD74A02B2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27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1CACD-B9F5-D401-F5CB-BC258782C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118E79-9282-9E7C-C700-E61F672C5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490EC3-BB60-7149-5D51-54C5CA805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5914F-30E0-BA72-AABD-33A95CCDF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69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A5E7A-27ED-9BB3-DBE3-5061ED87D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D7ACCD-CFB8-CC50-A886-0CC3A2BC6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3BF163-4EB3-286A-0BB7-649E26DB8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6ADD5-ECE2-D5E8-B544-08FE7CDEC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80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41B2-20FD-A0DC-1CA1-A5E229E81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B4AF47-2C52-0DA7-B964-08FB46E64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DACD59-04BD-A568-6C78-789070A1C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E35E1-8C02-FC03-C077-258DDDE9D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51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04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7F54A-3D17-EC12-DA80-2B595137F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17A2B-0D6B-F996-E4CA-CBF515CC3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A77E9C-C6AD-D8F7-6B30-A988F5A66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3D233-E2B3-FC33-75E7-9A771EA90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149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DF32-A5D6-96CE-1AE4-5429542CA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44280A-9F35-B013-1408-338D674A8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42957D-2E1C-A5E7-EE3D-18917B821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53BEA-C591-F5BA-3F45-AF0DCA45E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982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75157-1BA6-0C88-D758-20D4A1920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4449D-2AF9-8761-8C93-D1CE76A1C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FD1B77-F6C5-0E71-145E-04CC0E030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714F1-0058-245A-BD51-A8F412BF0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58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9155B-4A5C-492A-1DF6-946C64BDC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FA903-0466-5100-2851-D7C15B053D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71CBBC-3E98-06D1-5C13-2FB13C7B4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EED83-5A7F-B405-7154-B971BA899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578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35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DA8E5-7FCF-4B25-068A-809A3B9C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4AAE1-6FDB-AD13-B3F4-A2974DB02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77D590-4C1F-B9F1-33FF-0F342960B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4AB55-4A03-A52D-ECD7-14C3306BD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212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BF5BB-823E-991F-63AE-EA78CD776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86157B-D40C-FA8F-7A54-23AC4003B7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5B3D1-6AB6-667D-CE5E-8AFC800DC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051B3-ED80-06B7-9D14-D9838A5CA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85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3D89C-50ED-D6FF-D619-1D55FE731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25204-9801-0DF4-7B9D-D74316A26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F2A727-B5EF-C1E0-4281-EA7814BA8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A43E3-469D-1FE8-231D-8980EB31F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8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CE2C3-3557-4024-CA2D-AAF3F43D5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6173B2-1D1F-AA86-D222-5658924CC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9ECC3-681E-F98E-2643-FC838BFCE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1D96C-062D-EC75-5D25-70ACC9CA6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103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B969-16D5-3066-02DA-6BC91354D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5DE0FE-3095-B501-EB2E-160EF109AB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3F6768-EE0E-4D59-0C64-A219A6680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9A335-CEAF-3A41-3A56-59A72F741C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500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F90EA-C179-8589-7698-A381E9216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661DA0-6A70-A9FC-8648-F677526B66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0ADEDC-C1DC-7C86-C94E-2966B710F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AD78D-F6EF-8581-070E-3BE74E9400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809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75D74-0225-6D3D-5D74-0D389D97A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5BEEE4-6A0E-3F41-9A0E-C452E4C113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1FAA93-B281-AD35-DB18-4B3B074E9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DAE7B-E478-76A4-7E39-E166CDC580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648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4C4F9-3E33-B253-95BC-E7D853BB0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91FA52-E5CC-FFAB-24BB-E92F1A35A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F7D129-1E53-2C2B-8EF8-F3E132D89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BCA0A-217F-4AA3-F664-1724FF71A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50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2AB0F-82D7-9F59-D5F8-35AD691A6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9EAFC-B77B-685E-547C-0E84C5C3B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B02B0E-8A13-2ADD-CCA9-5BD7D7D29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65F07-6D7A-3D0C-E69C-F36C626B6A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65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4B782-4672-C65A-643F-A2C262BA6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6D15D1-5C98-E8E6-BDC8-37AC36734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472D91-4557-1CB9-3425-0CEDAB050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A3B00-7285-216B-FD3A-3F572BFD77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331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962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709E4-45D3-405A-1231-5406356FE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30F417-E5DC-3B68-7480-AF9107D08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E20C56-2CD0-DB6D-CD68-1B56B2BB2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CA11B-254E-C2D9-B529-D8CB2E9FF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355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CD1B2-572E-76F3-B78A-5C2778C21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34A224-E240-C3B2-1D4A-AA437FD1E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0EC187-FE3E-64E6-F485-1A7DC1A42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C343F-D777-7084-B991-12389A2407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4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CA26E-9E21-DF69-A1DB-2A3663EAB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F2BD31-9CEB-17DB-DD89-9FBE9FEAA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2315B3-77C3-5695-D1E6-23C6001EA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2532C-8D2A-A4D1-7C01-8A6D85B48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1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37BE7-E398-322D-0049-EE3B224C7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A93B35-6F49-2C64-6839-EB2794179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42DFBB-3021-3065-EC42-3CF664581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A1E11-19F3-6173-3909-240EBE3D7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66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597CC-C1BB-D252-7A81-4BD7DC418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11AAC-2D35-09E2-9AF0-8C51BBE8C8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54561F-7666-8E9A-7A45-36CA22CA4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4A442-DEC8-BF09-5FF8-28BD06DE8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75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04FBC-1EB1-93C9-E4BF-D278A6A22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45102-FE4D-FEED-FEA8-7DEAF7AED2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26E41C-8FF7-B3DE-6EA5-22574C50A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A92B4-435A-8E1C-728F-E88DAD0D3E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11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C6A8-755D-9B08-3035-16CF3FBC2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A8F520-90F5-D8A3-8971-5F93824BC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24F17-AD22-86BA-31C0-CF84F70AB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51191-E5D6-4476-B8D0-4A794349F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80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4673B-3CA1-8DA5-1544-48EA00EA9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43411E-751E-4181-BE7B-23641C3C9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D30DDF-A9AD-9850-FE63-A2E2F70DB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3AEFC-AE9B-B7BB-183A-70BE2AB898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75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91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3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2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3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9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2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9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9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8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5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9BAFD2D3-88A4-BC04-C2E9-10A3919C2F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7613" y="120536"/>
            <a:ext cx="3288506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Christof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</a:t>
            </a: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teuscher@pdx.edu</a:t>
            </a:r>
            <a:endParaRPr lang="en-US" altLang="x-none" sz="750" dirty="0">
              <a:solidFill>
                <a:srgbClr val="2445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EBE691C4-CC95-21B1-521C-72E9766471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47564" y="130969"/>
            <a:ext cx="2268140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www.teuscher-lab.com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/teaching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007107-4C7A-6388-1647-58B65957A3DA}"/>
              </a:ext>
            </a:extLst>
          </p:cNvPr>
          <p:cNvSpPr/>
          <p:nvPr userDrawn="1"/>
        </p:nvSpPr>
        <p:spPr bwMode="auto">
          <a:xfrm>
            <a:off x="646133" y="182027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B7DBDC-1080-2A07-316D-EA828BF56950}"/>
              </a:ext>
            </a:extLst>
          </p:cNvPr>
          <p:cNvSpPr/>
          <p:nvPr userDrawn="1"/>
        </p:nvSpPr>
        <p:spPr bwMode="auto">
          <a:xfrm>
            <a:off x="8337221" y="214982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B542E-AA85-C511-5A55-7CB156F9D3EF}"/>
              </a:ext>
            </a:extLst>
          </p:cNvPr>
          <p:cNvSpPr/>
          <p:nvPr userDrawn="1"/>
        </p:nvSpPr>
        <p:spPr bwMode="auto">
          <a:xfrm>
            <a:off x="8426345" y="359590"/>
            <a:ext cx="99153" cy="9915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1F6CA2-1700-64F4-7F7C-4973349DBC93}"/>
              </a:ext>
            </a:extLst>
          </p:cNvPr>
          <p:cNvSpPr/>
          <p:nvPr userDrawn="1"/>
        </p:nvSpPr>
        <p:spPr bwMode="auto">
          <a:xfrm>
            <a:off x="950575" y="198700"/>
            <a:ext cx="78863" cy="7886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783AB8-F6E3-FAD3-11AA-6933B09502E1}"/>
              </a:ext>
            </a:extLst>
          </p:cNvPr>
          <p:cNvSpPr/>
          <p:nvPr userDrawn="1"/>
        </p:nvSpPr>
        <p:spPr bwMode="auto">
          <a:xfrm>
            <a:off x="861875" y="360785"/>
            <a:ext cx="95806" cy="958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71E639-31F9-28C4-C1EC-9C69F2DD0D41}"/>
              </a:ext>
            </a:extLst>
          </p:cNvPr>
          <p:cNvSpPr/>
          <p:nvPr userDrawn="1"/>
        </p:nvSpPr>
        <p:spPr bwMode="auto">
          <a:xfrm>
            <a:off x="591800" y="411384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6692F4-4B97-6294-ECDC-F130605664B1}"/>
              </a:ext>
            </a:extLst>
          </p:cNvPr>
          <p:cNvSpPr/>
          <p:nvPr userDrawn="1"/>
        </p:nvSpPr>
        <p:spPr bwMode="auto">
          <a:xfrm>
            <a:off x="2204311" y="296945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3A22CE-FA3D-A49B-2A4C-A0F7DF664A02}"/>
              </a:ext>
            </a:extLst>
          </p:cNvPr>
          <p:cNvSpPr/>
          <p:nvPr userDrawn="1"/>
        </p:nvSpPr>
        <p:spPr bwMode="auto">
          <a:xfrm>
            <a:off x="8089877" y="332686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B43AF4-441D-91E0-5FB4-84C5EB619628}"/>
              </a:ext>
            </a:extLst>
          </p:cNvPr>
          <p:cNvSpPr/>
          <p:nvPr userDrawn="1"/>
        </p:nvSpPr>
        <p:spPr bwMode="auto">
          <a:xfrm>
            <a:off x="7708877" y="261248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65E716-7BE4-36B5-47AD-B69E8CA22CCD}"/>
              </a:ext>
            </a:extLst>
          </p:cNvPr>
          <p:cNvSpPr/>
          <p:nvPr userDrawn="1"/>
        </p:nvSpPr>
        <p:spPr bwMode="auto">
          <a:xfrm>
            <a:off x="7837464" y="394488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pic>
        <p:nvPicPr>
          <p:cNvPr id="19" name="Picture 21" descr="psulogo_horiz_msword.jpg">
            <a:extLst>
              <a:ext uri="{FF2B5EF4-FFF2-40B4-BE49-F238E27FC236}">
                <a16:creationId xmlns:a16="http://schemas.microsoft.com/office/drawing/2014/main" id="{5E640EA6-A5E8-7C61-E4EF-97F3C5D9E3A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9132" y="4664992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E85A9A-05D7-666A-13FD-FB7EEADF1D8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0" y="4673551"/>
            <a:ext cx="1775683" cy="3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5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linkedin.com/2024/October/overwhelmed-by-workplace-chang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2402.10920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hyperlink" Target="https://doi.org/10.1145/3457388.3458673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@lmpo/a-brief-history-of-ai-with-deep-learning-26f7948bc87b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teuscher@pdx.edu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teuscher-lab.com/officehour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2.10920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pulse/linkedin-skills-rise-2025-15-fastest-growing-us-linkedin-news-hy0le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linkedin-jobs-rise-2025-25-fastest-growing-us-linkedin-news-gryi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linkedin-jobs-rise-2025-25-fastest-growing-us-linkedin-news-gryi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DDA1822A-3F08-7B40-83F4-E9A869B62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300740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F0243F-FABB-B74A-B538-4A1368CF2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963793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225099E5-6654-6D41-ACCE-99A963B28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09" y="4517233"/>
            <a:ext cx="8713339" cy="54530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4F00B387-DEA5-F44B-9221-48D85BA98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175723"/>
            <a:ext cx="915353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50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ED40819-BAF4-B74C-9294-0E5A26FDC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463855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teuscher@pdx.edu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0662374-3050-E148-ABD1-5B1157D99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47161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www.teuscher-lab.com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8EEF0CA9-8F7D-DD4C-BDD9-2366B8C95FB4}"/>
              </a:ext>
            </a:extLst>
          </p:cNvPr>
          <p:cNvGrpSpPr>
            <a:grpSpLocks/>
          </p:cNvGrpSpPr>
          <p:nvPr/>
        </p:nvGrpSpPr>
        <p:grpSpPr bwMode="auto">
          <a:xfrm>
            <a:off x="-1" y="1736382"/>
            <a:ext cx="9153535" cy="669131"/>
            <a:chOff x="0" y="1661"/>
            <a:chExt cx="5760" cy="562"/>
          </a:xfrm>
        </p:grpSpPr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6076B17A-B467-524A-BE94-2794A9B25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661"/>
              <a:ext cx="5760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r>
                <a:rPr lang="en-US" altLang="en-US" sz="1500" dirty="0"/>
                <a:t>Portland State University</a:t>
              </a:r>
            </a:p>
            <a:p>
              <a:pPr algn="ctr" eaLnBrk="1" hangingPunct="1">
                <a:buFont typeface="Times" pitchFamily="2" charset="0"/>
                <a:buNone/>
              </a:pPr>
              <a:endParaRPr lang="en-US" altLang="en-US" sz="1500" dirty="0"/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773F6854-D829-B94A-8B10-C1BC57EC0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05"/>
              <a:ext cx="576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endParaRPr lang="en-US" altLang="en-US" sz="1500"/>
            </a:p>
          </p:txBody>
        </p:sp>
      </p:grpSp>
      <p:sp>
        <p:nvSpPr>
          <p:cNvPr id="20" name="Rectangle 7">
            <a:extLst>
              <a:ext uri="{FF2B5EF4-FFF2-40B4-BE49-F238E27FC236}">
                <a16:creationId xmlns:a16="http://schemas.microsoft.com/office/drawing/2014/main" id="{02BC9CDC-7546-F942-BDEB-05E9CF2DF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" y="1973316"/>
            <a:ext cx="9153535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/>
              <a:t>Department of Electrical and Computer Engineering (ECE)</a:t>
            </a:r>
          </a:p>
          <a:p>
            <a:pPr algn="ctr" eaLnBrk="1" hangingPunct="1">
              <a:buFont typeface="Times" pitchFamily="2" charset="0"/>
              <a:buNone/>
            </a:pPr>
            <a:endParaRPr lang="en-US" altLang="en-US" sz="1500" dirty="0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0FA1916C-E7A4-D147-9A88-CA1526EC3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91398"/>
            <a:ext cx="9144000" cy="87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1" dirty="0">
                <a:solidFill>
                  <a:srgbClr val="24459C"/>
                </a:solidFill>
              </a:rPr>
              <a:t>Course organization and details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B45F69AE-B44F-024F-8D40-4EFA64DB6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45711"/>
            <a:ext cx="9153535" cy="28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350" dirty="0"/>
              <a:t>Christof Teuscher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E4E4401-5710-FF45-8D44-B977FAA97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34" y="783634"/>
            <a:ext cx="9144000" cy="42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>
                <a:solidFill>
                  <a:srgbClr val="FF6600"/>
                </a:solidFill>
              </a:rPr>
              <a:t>ECE 410/510: Hardware for AI and ML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53D9E23-CEF9-6F46-BFF7-427C00BA0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98" y="11514"/>
            <a:ext cx="8711750" cy="48339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28" name="Picture 21" descr="psulogo_horiz_msword.jpg">
            <a:extLst>
              <a:ext uri="{FF2B5EF4-FFF2-40B4-BE49-F238E27FC236}">
                <a16:creationId xmlns:a16="http://schemas.microsoft.com/office/drawing/2014/main" id="{1B276CD8-E134-3C46-9AD0-A242F0890B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367" y="4517233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3F0B8B1-D392-3C10-E58F-6360151EDC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18" y="4517233"/>
            <a:ext cx="1775683" cy="311801"/>
          </a:xfrm>
          <a:prstGeom prst="rect">
            <a:avLst/>
          </a:prstGeom>
        </p:spPr>
      </p:pic>
      <p:pic>
        <p:nvPicPr>
          <p:cNvPr id="5" name="Picture 4" descr="A robot hand touching a chip&#10;&#10;AI-generated content may be incorrect.">
            <a:extLst>
              <a:ext uri="{FF2B5EF4-FFF2-40B4-BE49-F238E27FC236}">
                <a16:creationId xmlns:a16="http://schemas.microsoft.com/office/drawing/2014/main" id="{A0510663-57B7-035B-DFFE-8342C936BDF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717" y="2903807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omputer hardware in a room&#10;&#10;AI-generated content may be incorrect.">
            <a:extLst>
              <a:ext uri="{FF2B5EF4-FFF2-40B4-BE49-F238E27FC236}">
                <a16:creationId xmlns:a16="http://schemas.microsoft.com/office/drawing/2014/main" id="{49C265D6-F85C-336E-ADED-8AD4680A3E0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454" y="2894944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F7CD9633-5639-C261-435F-CA961E3FDF1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669" y="2908138"/>
            <a:ext cx="1245438" cy="12399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B84DED80-1B66-61D3-92A5-F9887919BBB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0501" y="2918391"/>
            <a:ext cx="2073191" cy="12485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A close-up of a white square&#10;&#10;AI-generated content may be incorrect.">
            <a:extLst>
              <a:ext uri="{FF2B5EF4-FFF2-40B4-BE49-F238E27FC236}">
                <a16:creationId xmlns:a16="http://schemas.microsoft.com/office/drawing/2014/main" id="{DB3A117A-B708-893F-14AB-047C4609851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18" y="2903883"/>
            <a:ext cx="1701604" cy="12364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397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4432C-A882-B1F5-A65E-6959E6953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8981BA-391E-976B-6AF8-304960797660}"/>
              </a:ext>
            </a:extLst>
          </p:cNvPr>
          <p:cNvSpPr txBox="1"/>
          <p:nvPr/>
        </p:nvSpPr>
        <p:spPr>
          <a:xfrm>
            <a:off x="0" y="4317415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https://news.linkedin.com/2024/October/overwhelmed-by-workplace-change</a:t>
            </a:r>
            <a:r>
              <a:rPr lang="en-US" sz="1200" dirty="0"/>
              <a:t> </a:t>
            </a:r>
          </a:p>
        </p:txBody>
      </p:sp>
      <p:pic>
        <p:nvPicPr>
          <p:cNvPr id="6" name="Picture 5" descr="A group of people sitting around a table with laptops&#10;&#10;AI-generated content may be incorrect.">
            <a:extLst>
              <a:ext uri="{FF2B5EF4-FFF2-40B4-BE49-F238E27FC236}">
                <a16:creationId xmlns:a16="http://schemas.microsoft.com/office/drawing/2014/main" id="{0A5497E8-9C49-436A-0678-613FF7DF3B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205" y="677102"/>
            <a:ext cx="4055852" cy="36219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white text&#10;&#10;AI-generated content may be incorrect.">
            <a:extLst>
              <a:ext uri="{FF2B5EF4-FFF2-40B4-BE49-F238E27FC236}">
                <a16:creationId xmlns:a16="http://schemas.microsoft.com/office/drawing/2014/main" id="{84B8D421-9057-4F69-C077-67EE578CC9B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1251" y="686300"/>
            <a:ext cx="3812544" cy="36219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F15C12-83FE-5CAC-5000-12D958E9EF18}"/>
              </a:ext>
            </a:extLst>
          </p:cNvPr>
          <p:cNvSpPr/>
          <p:nvPr/>
        </p:nvSpPr>
        <p:spPr>
          <a:xfrm>
            <a:off x="4902795" y="2146238"/>
            <a:ext cx="1123101" cy="246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3276B-9BA9-789F-FE46-62EF38331777}"/>
              </a:ext>
            </a:extLst>
          </p:cNvPr>
          <p:cNvSpPr/>
          <p:nvPr/>
        </p:nvSpPr>
        <p:spPr>
          <a:xfrm>
            <a:off x="4902795" y="2754315"/>
            <a:ext cx="1260261" cy="246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56714E-CCF6-0528-6CC1-27BBD774CDC1}"/>
              </a:ext>
            </a:extLst>
          </p:cNvPr>
          <p:cNvSpPr/>
          <p:nvPr/>
        </p:nvSpPr>
        <p:spPr>
          <a:xfrm>
            <a:off x="4902795" y="3737296"/>
            <a:ext cx="1260261" cy="246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1C309CA-A3FA-5CF7-5FEA-E23875092592}"/>
              </a:ext>
            </a:extLst>
          </p:cNvPr>
          <p:cNvSpPr/>
          <p:nvPr/>
        </p:nvSpPr>
        <p:spPr>
          <a:xfrm rot="3342787">
            <a:off x="4923424" y="285409"/>
            <a:ext cx="493776" cy="3108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16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64EFF-327E-745E-78CE-FC4234594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3F38A46-2C39-3F42-21E9-833D75BF5B9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107406"/>
            <a:ext cx="90551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Inspiration and course design</a:t>
            </a:r>
          </a:p>
        </p:txBody>
      </p:sp>
    </p:spTree>
    <p:extLst>
      <p:ext uri="{BB962C8B-B14F-4D97-AF65-F5344CB8AC3E}">
        <p14:creationId xmlns:p14="http://schemas.microsoft.com/office/powerpoint/2010/main" val="2959044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86ED2-ABEE-C7E2-DF49-00269EFE1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ocument&#10;&#10;AI-generated content may be incorrect.">
            <a:extLst>
              <a:ext uri="{FF2B5EF4-FFF2-40B4-BE49-F238E27FC236}">
                <a16:creationId xmlns:a16="http://schemas.microsoft.com/office/drawing/2014/main" id="{37B0159C-9085-DEF6-6EA2-DBCF572F22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545" y="739638"/>
            <a:ext cx="5312909" cy="32339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5A3FA3-FCE5-ADEB-BF52-A943C26D71D1}"/>
              </a:ext>
            </a:extLst>
          </p:cNvPr>
          <p:cNvSpPr txBox="1"/>
          <p:nvPr/>
        </p:nvSpPr>
        <p:spPr>
          <a:xfrm>
            <a:off x="0" y="407618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https://arxiv.org/abs/2402.10920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8480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48276-77EA-B10D-530F-1063F3353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2B34B12-03CF-C14A-5E7F-381AA7FEEC3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415256"/>
            <a:ext cx="9055100" cy="115649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How do we teach cutting-edge </a:t>
            </a:r>
          </a:p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new technology?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280298-F4CC-72C7-8817-5E155E49707F}"/>
              </a:ext>
            </a:extLst>
          </p:cNvPr>
          <p:cNvSpPr txBox="1"/>
          <p:nvPr/>
        </p:nvSpPr>
        <p:spPr>
          <a:xfrm>
            <a:off x="2680441" y="2571750"/>
            <a:ext cx="3694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Nothing seems linear and predictable</a:t>
            </a:r>
          </a:p>
          <a:p>
            <a:pPr algn="ctr"/>
            <a:r>
              <a:rPr lang="en-US" dirty="0"/>
              <a:t>Everything is complex</a:t>
            </a:r>
          </a:p>
          <a:p>
            <a:pPr algn="ctr"/>
            <a:r>
              <a:rPr lang="en-US" dirty="0"/>
              <a:t>Everything is connected</a:t>
            </a:r>
          </a:p>
          <a:p>
            <a:pPr algn="ctr"/>
            <a:r>
              <a:rPr lang="en-US" dirty="0"/>
              <a:t>Everything moves fast</a:t>
            </a:r>
          </a:p>
        </p:txBody>
      </p:sp>
    </p:spTree>
    <p:extLst>
      <p:ext uri="{BB962C8B-B14F-4D97-AF65-F5344CB8AC3E}">
        <p14:creationId xmlns:p14="http://schemas.microsoft.com/office/powerpoint/2010/main" val="83474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92F3B-1FA9-4B3F-BB4B-96D7CC72E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9FF244B-F86B-1689-EE99-CB23D515C86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6622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The need for new educational approaches</a:t>
            </a:r>
          </a:p>
        </p:txBody>
      </p:sp>
      <p:pic>
        <p:nvPicPr>
          <p:cNvPr id="4" name="Picture 3" descr="A close-up of a newspaper&#10;&#10;AI-generated content may be incorrect.">
            <a:extLst>
              <a:ext uri="{FF2B5EF4-FFF2-40B4-BE49-F238E27FC236}">
                <a16:creationId xmlns:a16="http://schemas.microsoft.com/office/drawing/2014/main" id="{C0154AB1-C7D0-6E08-72AA-5E80BA3BBC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28173">
            <a:off x="358958" y="1804139"/>
            <a:ext cx="3555966" cy="21513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303BF-5153-49E6-86AE-8E65A46C88B2}"/>
              </a:ext>
            </a:extLst>
          </p:cNvPr>
          <p:cNvSpPr txBox="1"/>
          <p:nvPr/>
        </p:nvSpPr>
        <p:spPr>
          <a:xfrm rot="20921387">
            <a:off x="1033690" y="3803319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https://doi.org/10.1145/3457388.3458673</a:t>
            </a:r>
            <a:r>
              <a:rPr lang="en-US" sz="1100" dirty="0"/>
              <a:t> </a:t>
            </a:r>
          </a:p>
        </p:txBody>
      </p:sp>
      <p:pic>
        <p:nvPicPr>
          <p:cNvPr id="11" name="Picture 10" descr="A graph showing the number of different colored lines&#10;&#10;AI-generated content may be incorrect.">
            <a:extLst>
              <a:ext uri="{FF2B5EF4-FFF2-40B4-BE49-F238E27FC236}">
                <a16:creationId xmlns:a16="http://schemas.microsoft.com/office/drawing/2014/main" id="{769A64A3-A5B9-333E-E2D9-D2EB5EAE89C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9356" y="1335211"/>
            <a:ext cx="5080474" cy="30644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664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03545-46DB-C960-7A6A-6C223FE4B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and text on a white background&#10;&#10;AI-generated content may be incorrect.">
            <a:extLst>
              <a:ext uri="{FF2B5EF4-FFF2-40B4-BE49-F238E27FC236}">
                <a16:creationId xmlns:a16="http://schemas.microsoft.com/office/drawing/2014/main" id="{81EC586A-8FE0-65A1-8E3A-CF5C458F99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05" y="915975"/>
            <a:ext cx="7772400" cy="331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24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336CE-F56C-80CA-0D8A-D87522C5D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cument with text on it&#10;&#10;AI-generated content may be incorrect.">
            <a:extLst>
              <a:ext uri="{FF2B5EF4-FFF2-40B4-BE49-F238E27FC236}">
                <a16:creationId xmlns:a16="http://schemas.microsoft.com/office/drawing/2014/main" id="{4B4717B1-AD1B-8F55-D893-7878FB1721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117" y="1117664"/>
            <a:ext cx="2695514" cy="3339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list of informational text&#10;&#10;AI-generated content may be incorrect.">
            <a:extLst>
              <a:ext uri="{FF2B5EF4-FFF2-40B4-BE49-F238E27FC236}">
                <a16:creationId xmlns:a16="http://schemas.microsoft.com/office/drawing/2014/main" id="{FA7F23A8-CB95-1C24-8A4B-3A649906D1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155" y="1117664"/>
            <a:ext cx="2755620" cy="3339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paper with text on it&#10;&#10;AI-generated content may be incorrect.">
            <a:extLst>
              <a:ext uri="{FF2B5EF4-FFF2-40B4-BE49-F238E27FC236}">
                <a16:creationId xmlns:a16="http://schemas.microsoft.com/office/drawing/2014/main" id="{50A44F17-10C1-68DB-BDEC-993E2F8B5ED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3300" y="1117664"/>
            <a:ext cx="2710214" cy="33399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DD082DF-2E36-08B3-B323-2B3D94386C9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6622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Let’s ask Claude…</a:t>
            </a:r>
          </a:p>
        </p:txBody>
      </p:sp>
    </p:spTree>
    <p:extLst>
      <p:ext uri="{BB962C8B-B14F-4D97-AF65-F5344CB8AC3E}">
        <p14:creationId xmlns:p14="http://schemas.microsoft.com/office/powerpoint/2010/main" val="1137085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459E3-B57A-75D2-333B-284F60E8D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C1561FF-4DCC-34A8-9E97-AC3B4F44D3C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7623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Pillars this class is built on</a:t>
            </a:r>
          </a:p>
        </p:txBody>
      </p:sp>
      <p:pic>
        <p:nvPicPr>
          <p:cNvPr id="6" name="Picture 5" descr="A black and white drawing of a column&#10;&#10;AI-generated content may be incorrect.">
            <a:extLst>
              <a:ext uri="{FF2B5EF4-FFF2-40B4-BE49-F238E27FC236}">
                <a16:creationId xmlns:a16="http://schemas.microsoft.com/office/drawing/2014/main" id="{461A87F5-6069-2E92-CD56-C00326E19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324" y="2242989"/>
            <a:ext cx="1422400" cy="142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EA05C6-8CB6-611F-4C5D-07FDE5B3C791}"/>
              </a:ext>
            </a:extLst>
          </p:cNvPr>
          <p:cNvSpPr txBox="1"/>
          <p:nvPr/>
        </p:nvSpPr>
        <p:spPr>
          <a:xfrm>
            <a:off x="3417023" y="1649317"/>
            <a:ext cx="1645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Co-design</a:t>
            </a:r>
          </a:p>
        </p:txBody>
      </p:sp>
      <p:pic>
        <p:nvPicPr>
          <p:cNvPr id="8" name="Picture 7" descr="A black and white drawing of a column&#10;&#10;AI-generated content may be incorrect.">
            <a:extLst>
              <a:ext uri="{FF2B5EF4-FFF2-40B4-BE49-F238E27FC236}">
                <a16:creationId xmlns:a16="http://schemas.microsoft.com/office/drawing/2014/main" id="{A9562A2C-36AC-137C-4166-C58C61E0A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323" y="2242989"/>
            <a:ext cx="1422400" cy="1422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9AE4CE-E4FF-1F6B-62C2-61C5FF776D9B}"/>
              </a:ext>
            </a:extLst>
          </p:cNvPr>
          <p:cNvSpPr txBox="1"/>
          <p:nvPr/>
        </p:nvSpPr>
        <p:spPr>
          <a:xfrm>
            <a:off x="6259353" y="1649317"/>
            <a:ext cx="2670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Experimentation</a:t>
            </a:r>
          </a:p>
        </p:txBody>
      </p:sp>
      <p:pic>
        <p:nvPicPr>
          <p:cNvPr id="11" name="Picture 10" descr="A black and white drawing of a column&#10;&#10;AI-generated content may be incorrect.">
            <a:extLst>
              <a:ext uri="{FF2B5EF4-FFF2-40B4-BE49-F238E27FC236}">
                <a16:creationId xmlns:a16="http://schemas.microsoft.com/office/drawing/2014/main" id="{262CCDAB-B002-368B-FE95-0680494C4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724" y="2248215"/>
            <a:ext cx="1422400" cy="1422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EBF3E8-2BAE-A3FC-13E0-D4CA40A868B7}"/>
              </a:ext>
            </a:extLst>
          </p:cNvPr>
          <p:cNvSpPr txBox="1"/>
          <p:nvPr/>
        </p:nvSpPr>
        <p:spPr>
          <a:xfrm>
            <a:off x="5260211" y="1654543"/>
            <a:ext cx="803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LLM</a:t>
            </a:r>
          </a:p>
        </p:txBody>
      </p:sp>
      <p:pic>
        <p:nvPicPr>
          <p:cNvPr id="13" name="Picture 12" descr="A black and white drawing of a column&#10;&#10;AI-generated content may be incorrect.">
            <a:extLst>
              <a:ext uri="{FF2B5EF4-FFF2-40B4-BE49-F238E27FC236}">
                <a16:creationId xmlns:a16="http://schemas.microsoft.com/office/drawing/2014/main" id="{67190B04-297C-E23B-786F-3AF9BF72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022" y="2242989"/>
            <a:ext cx="1422400" cy="1422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0F979D-2CDB-25E7-E42B-C4DE304663E2}"/>
              </a:ext>
            </a:extLst>
          </p:cNvPr>
          <p:cNvSpPr txBox="1"/>
          <p:nvPr/>
        </p:nvSpPr>
        <p:spPr>
          <a:xfrm>
            <a:off x="1373201" y="1649317"/>
            <a:ext cx="2030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Foundations</a:t>
            </a:r>
          </a:p>
        </p:txBody>
      </p:sp>
      <p:pic>
        <p:nvPicPr>
          <p:cNvPr id="15" name="Picture 14" descr="A black and white drawing of a column&#10;&#10;AI-generated content may be incorrect.">
            <a:extLst>
              <a:ext uri="{FF2B5EF4-FFF2-40B4-BE49-F238E27FC236}">
                <a16:creationId xmlns:a16="http://schemas.microsoft.com/office/drawing/2014/main" id="{AFDAF4F3-E4C7-6909-3A10-C6AFF755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4" y="2242989"/>
            <a:ext cx="1422400" cy="1422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8C326D-A7AD-A487-D817-5242AFAEC003}"/>
              </a:ext>
            </a:extLst>
          </p:cNvPr>
          <p:cNvSpPr txBox="1"/>
          <p:nvPr/>
        </p:nvSpPr>
        <p:spPr>
          <a:xfrm>
            <a:off x="458547" y="1649317"/>
            <a:ext cx="843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3567735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1D2EF-C65A-97A8-4D0A-2D9C880E5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497C734-CAEB-C917-4385-BB887852A02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What’s the role of education?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765CE8-1ED2-1A6D-B5DD-743120DD95D0}"/>
              </a:ext>
            </a:extLst>
          </p:cNvPr>
          <p:cNvSpPr/>
          <p:nvPr/>
        </p:nvSpPr>
        <p:spPr>
          <a:xfrm>
            <a:off x="577921" y="1137837"/>
            <a:ext cx="636897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</a:rPr>
              <a:t>The old model</a:t>
            </a:r>
            <a:r>
              <a:rPr lang="en-US" dirty="0">
                <a:latin typeface="Arial" panose="020B0604020202020204" pitchFamily="34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knowledge + skills = success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Domain-specific compartmentalization + professor with authority + lectures + fixed curriculum + assessment → </a:t>
            </a:r>
            <a:r>
              <a:rPr lang="en-US" b="1" dirty="0">
                <a:latin typeface="Arial" panose="020B0604020202020204" pitchFamily="34" charset="0"/>
              </a:rPr>
              <a:t>terminal degree </a:t>
            </a: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</a:rPr>
              <a:t>The new model</a:t>
            </a:r>
            <a:r>
              <a:rPr lang="en-US" dirty="0">
                <a:latin typeface="Arial" panose="020B0604020202020204" pitchFamily="34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creative thinking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complex problem solving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the ability to learn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emotional intelligence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→ </a:t>
            </a:r>
            <a:r>
              <a:rPr lang="en-US" b="1" dirty="0">
                <a:latin typeface="Arial" panose="020B0604020202020204" pitchFamily="34" charset="0"/>
              </a:rPr>
              <a:t>learning never ends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→ </a:t>
            </a:r>
            <a:r>
              <a:rPr lang="en-US" b="1" dirty="0">
                <a:latin typeface="Arial" panose="020B0604020202020204" pitchFamily="34" charset="0"/>
              </a:rPr>
              <a:t>be invested in your own learning</a:t>
            </a:r>
            <a:endParaRPr lang="en-US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257175" indent="-257175">
              <a:buFont typeface="Symbol" pitchFamily="2" charset="2"/>
              <a:buChar char=""/>
            </a:pPr>
            <a:endParaRPr 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257175" indent="-257175">
              <a:buFont typeface="Symbol" pitchFamily="2" charset="2"/>
              <a:buChar char=""/>
            </a:pPr>
            <a:endParaRPr 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257175" indent="-257175">
              <a:buFont typeface="Symbol" pitchFamily="2" charset="2"/>
              <a:buChar char=""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 descr="A person standing at a podium in front of a crowd&#10;&#10;AI-generated content may be incorrect.">
            <a:extLst>
              <a:ext uri="{FF2B5EF4-FFF2-40B4-BE49-F238E27FC236}">
                <a16:creationId xmlns:a16="http://schemas.microsoft.com/office/drawing/2014/main" id="{6DC8F5F3-035B-151C-D775-841DADFA63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1307" y="2465728"/>
            <a:ext cx="2720972" cy="200246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5299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56C9C-ECEE-F7C4-CA0F-237EC5505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ok cover with colorful lines&#10;&#10;AI-generated content may be incorrect.">
            <a:extLst>
              <a:ext uri="{FF2B5EF4-FFF2-40B4-BE49-F238E27FC236}">
                <a16:creationId xmlns:a16="http://schemas.microsoft.com/office/drawing/2014/main" id="{0BFD449B-5E5C-61B3-056A-14FC9ACAC9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077" y="1045632"/>
            <a:ext cx="2210054" cy="33485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22390E-27A0-FE1E-ED58-6E4FFC5B944C}"/>
              </a:ext>
            </a:extLst>
          </p:cNvPr>
          <p:cNvSpPr txBox="1"/>
          <p:nvPr/>
        </p:nvSpPr>
        <p:spPr>
          <a:xfrm>
            <a:off x="4584700" y="2258251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What is a wicked student?</a:t>
            </a:r>
          </a:p>
        </p:txBody>
      </p:sp>
    </p:spTree>
    <p:extLst>
      <p:ext uri="{BB962C8B-B14F-4D97-AF65-F5344CB8AC3E}">
        <p14:creationId xmlns:p14="http://schemas.microsoft.com/office/powerpoint/2010/main" val="160956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954F9-56F4-3296-A47B-2FEE2EAAC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93224AA-2E03-FD47-7302-D39ED701943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57530"/>
            <a:ext cx="9144000" cy="2766393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9600" dirty="0">
                <a:solidFill>
                  <a:schemeClr val="accent1">
                    <a:lumMod val="75000"/>
                  </a:schemeClr>
                </a:solidFill>
                <a:latin typeface="Stencil" pitchFamily="82" charset="77"/>
                <a:ea typeface="ＭＳ Ｐゴシック" panose="020B0600070205080204" pitchFamily="34" charset="-128"/>
              </a:rPr>
              <a:t>This is an experiment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71850A-80AF-32FC-167E-5F157153073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3205935"/>
            <a:ext cx="9144000" cy="94327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Anything can change anytime.</a:t>
            </a:r>
          </a:p>
          <a:p>
            <a:r>
              <a:rPr lang="en-US" altLang="en-US" sz="24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Failure is an option.</a:t>
            </a:r>
          </a:p>
          <a:p>
            <a:r>
              <a:rPr lang="en-US" altLang="en-US" sz="24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Students will not be carrying the risk.</a:t>
            </a:r>
          </a:p>
        </p:txBody>
      </p:sp>
    </p:spTree>
    <p:extLst>
      <p:ext uri="{BB962C8B-B14F-4D97-AF65-F5344CB8AC3E}">
        <p14:creationId xmlns:p14="http://schemas.microsoft.com/office/powerpoint/2010/main" val="1214205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7F63F-F82A-9527-BBD3-2ECD27543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striped background with text&#10;&#10;AI-generated content may be incorrect.">
            <a:extLst>
              <a:ext uri="{FF2B5EF4-FFF2-40B4-BE49-F238E27FC236}">
                <a16:creationId xmlns:a16="http://schemas.microsoft.com/office/drawing/2014/main" id="{801761E5-621C-CA97-7253-793775F174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7408" y="694507"/>
            <a:ext cx="5861492" cy="354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EA640-83E4-E2F6-1222-7599EA7E1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striped background with text&#10;&#10;AI-generated content may be incorrect.">
            <a:extLst>
              <a:ext uri="{FF2B5EF4-FFF2-40B4-BE49-F238E27FC236}">
                <a16:creationId xmlns:a16="http://schemas.microsoft.com/office/drawing/2014/main" id="{39214881-1339-C697-BDB6-0E50519070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0"/>
          <a:stretch/>
        </p:blipFill>
        <p:spPr>
          <a:xfrm>
            <a:off x="1847408" y="694507"/>
            <a:ext cx="5861492" cy="354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17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A24E1-D3B0-082F-ECA5-82B2D006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498673-FD60-C54A-1B51-40BD3E780D1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hart with text overlay&#10;&#10;AI-generated content may be incorrect.">
            <a:extLst>
              <a:ext uri="{FF2B5EF4-FFF2-40B4-BE49-F238E27FC236}">
                <a16:creationId xmlns:a16="http://schemas.microsoft.com/office/drawing/2014/main" id="{4F37AF8B-4485-6DED-1964-C967EA6007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729" y="101600"/>
            <a:ext cx="5500541" cy="49403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187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D530A-11E7-107B-EF67-6922B1C42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CD646C5-22FB-CB52-A63A-D47F467DA0F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107406"/>
            <a:ext cx="90551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Let’s talk about the fine print…</a:t>
            </a:r>
          </a:p>
        </p:txBody>
      </p:sp>
    </p:spTree>
    <p:extLst>
      <p:ext uri="{BB962C8B-B14F-4D97-AF65-F5344CB8AC3E}">
        <p14:creationId xmlns:p14="http://schemas.microsoft.com/office/powerpoint/2010/main" val="4061217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C1CEE-EA78-949F-3651-D5544B4D5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8C32EC6-D45F-0BB4-555D-95FD928998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My assumptions and expectations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81260-B6B4-B601-972F-0268971D7430}"/>
              </a:ext>
            </a:extLst>
          </p:cNvPr>
          <p:cNvSpPr/>
          <p:nvPr/>
        </p:nvSpPr>
        <p:spPr>
          <a:xfrm>
            <a:off x="577921" y="1137837"/>
            <a:ext cx="79367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Intrinsically motivated to learn about this subject.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Willing to be challenged and to get out of your comfort zone.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Willing to show up and put in the work.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Willing to not take shortcuts.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Always does a little more rather than a little less.</a:t>
            </a:r>
          </a:p>
        </p:txBody>
      </p:sp>
    </p:spTree>
    <p:extLst>
      <p:ext uri="{BB962C8B-B14F-4D97-AF65-F5344CB8AC3E}">
        <p14:creationId xmlns:p14="http://schemas.microsoft.com/office/powerpoint/2010/main" val="3118701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6DFE5-7B02-93AA-9250-9335E0C67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hand holding a book&#10;&#10;AI-generated content may be incorrect.">
            <a:extLst>
              <a:ext uri="{FF2B5EF4-FFF2-40B4-BE49-F238E27FC236}">
                <a16:creationId xmlns:a16="http://schemas.microsoft.com/office/drawing/2014/main" id="{C5C1D1BE-C964-9C6B-6436-D26A069FC6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68" y="637894"/>
            <a:ext cx="2351314" cy="4403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F8EFFA-C46B-A23D-810F-CF74CDD0FC2B}"/>
              </a:ext>
            </a:extLst>
          </p:cNvPr>
          <p:cNvSpPr txBox="1"/>
          <p:nvPr/>
        </p:nvSpPr>
        <p:spPr>
          <a:xfrm>
            <a:off x="2971798" y="1153886"/>
            <a:ext cx="59327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“In science, if you know what you are doing, </a:t>
            </a:r>
          </a:p>
          <a:p>
            <a:r>
              <a:rPr lang="en-US" sz="2000" dirty="0"/>
              <a:t>you should not be doing it.</a:t>
            </a:r>
          </a:p>
          <a:p>
            <a:endParaRPr lang="en-US" sz="2000" dirty="0"/>
          </a:p>
          <a:p>
            <a:r>
              <a:rPr lang="en-US" sz="2000" dirty="0"/>
              <a:t>In engineering, if you do not know what you are doing, </a:t>
            </a:r>
          </a:p>
          <a:p>
            <a:r>
              <a:rPr lang="en-US" sz="2000" dirty="0"/>
              <a:t>you should not be doing it.”</a:t>
            </a:r>
          </a:p>
          <a:p>
            <a:endParaRPr lang="en-US" sz="2000" dirty="0"/>
          </a:p>
          <a:p>
            <a:r>
              <a:rPr lang="en-US" sz="2000" dirty="0"/>
              <a:t>— Richard W. Hamming, </a:t>
            </a:r>
            <a:r>
              <a:rPr lang="en-US" sz="2000" b="1" dirty="0"/>
              <a:t>The Art of Doing Science and Engineering: Learning to Learn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0205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031DC89-EB45-6A48-9281-9EF41F86FFC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8745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 word about prerequisites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7EF1AD-7059-1D62-4E7C-43FB793D4204}"/>
              </a:ext>
            </a:extLst>
          </p:cNvPr>
          <p:cNvSpPr txBox="1"/>
          <p:nvPr/>
        </p:nvSpPr>
        <p:spPr>
          <a:xfrm>
            <a:off x="701365" y="1049494"/>
            <a:ext cx="756261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Recommendations: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Undergraduate: ECE 371 and ECE 351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Graduate: ECE 485</a:t>
            </a:r>
          </a:p>
          <a:p>
            <a:pPr algn="just"/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Ideal knowledge: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Python or other language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Github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Advanced computer architecture, incl. GPUs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FPGAs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Analog and digital circuits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Verilog,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SystemVerilog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AI prompt engineering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630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85FF4-4F25-D6E6-8781-1F81E36A7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38B07B1-C86E-4DFE-FA48-0609DB2F22F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8745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Learning 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F663F8-FE18-360F-FC73-BCB6AB56D1A0}"/>
              </a:ext>
            </a:extLst>
          </p:cNvPr>
          <p:cNvSpPr txBox="1"/>
          <p:nvPr/>
        </p:nvSpPr>
        <p:spPr>
          <a:xfrm>
            <a:off x="510865" y="1059736"/>
            <a:ext cx="756261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Prepare you for a complex, fast-moving, constantly-changing world.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Understand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the principles and tools for SW/HW co-design.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Understand the foundations of neural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Understand the foundations of Large Language Models (LLMs).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Understand the foundations of specialized hardware for AI/ML, such as GPUs, TPU, FPGAs, and neuromorphic architectures.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Capable of mapping algorithms onto hardware.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Capable of evaluating HW designs.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Capable of optimizing HW designs through co-design for computational power, efficiency, and flexibility.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Capable of using modern SW and HW tools for designing and using specialized HW for AI/ML.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736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D73CB-F71D-9579-6C4E-B99D2316A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BD625F9-F7CC-84D5-8FBD-633784F01A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this class is not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A8221C-2ACF-A041-1301-F97CA6409D46}"/>
              </a:ext>
            </a:extLst>
          </p:cNvPr>
          <p:cNvSpPr/>
          <p:nvPr/>
        </p:nvSpPr>
        <p:spPr>
          <a:xfrm>
            <a:off x="561742" y="1158074"/>
            <a:ext cx="77622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Not a class about LLM, AI, ML, ANN, etc.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30783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9C007-1B09-78C4-F0E8-5AF040B5E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F8226BD-E882-8B04-1791-E5C45D6988D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Traditional grading</a:t>
            </a:r>
          </a:p>
        </p:txBody>
      </p:sp>
      <p:pic>
        <p:nvPicPr>
          <p:cNvPr id="5" name="Picture 4" descr="A white board with red writing on it&#10;&#10;AI-generated content may be incorrect.">
            <a:extLst>
              <a:ext uri="{FF2B5EF4-FFF2-40B4-BE49-F238E27FC236}">
                <a16:creationId xmlns:a16="http://schemas.microsoft.com/office/drawing/2014/main" id="{C6767BCA-FF03-5F92-B307-BD8361BC2F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894" y="1570263"/>
            <a:ext cx="8670212" cy="20029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866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10923-4506-2B1B-0CD3-EEB353E9C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A390349-28AE-6DC0-A0D3-45AA9892CD6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Once upon a time…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F34572-8FD0-934A-11FF-BE8986B25BC5}"/>
              </a:ext>
            </a:extLst>
          </p:cNvPr>
          <p:cNvSpPr/>
          <p:nvPr/>
        </p:nvSpPr>
        <p:spPr>
          <a:xfrm>
            <a:off x="476606" y="1312822"/>
            <a:ext cx="240629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Systems Science &amp; ECE professor George </a:t>
            </a:r>
            <a:r>
              <a:rPr lang="en-US" dirty="0" err="1">
                <a:latin typeface="Arial" panose="020B0604020202020204" pitchFamily="34" charset="0"/>
              </a:rPr>
              <a:t>Lendaris</a:t>
            </a:r>
            <a:r>
              <a:rPr lang="en-US" dirty="0">
                <a:latin typeface="Arial" panose="020B0604020202020204" pitchFamily="34" charset="0"/>
              </a:rPr>
              <a:t> retired in 2011.</a:t>
            </a:r>
          </a:p>
          <a:p>
            <a:r>
              <a:rPr lang="en-US" dirty="0">
                <a:latin typeface="Arial" panose="020B0604020202020204" pitchFamily="34" charset="0"/>
              </a:rPr>
              <a:t>With him, the one and only neural network course we offered died because there was not enough interest.</a:t>
            </a:r>
          </a:p>
          <a:p>
            <a:endParaRPr lang="en-US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Picture 5" descr="A chart of a timeline&#10;&#10;AI-generated content may be incorrect.">
            <a:extLst>
              <a:ext uri="{FF2B5EF4-FFF2-40B4-BE49-F238E27FC236}">
                <a16:creationId xmlns:a16="http://schemas.microsoft.com/office/drawing/2014/main" id="{52DDA829-73FD-57E7-A57E-7209B204F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2900" y="1335440"/>
            <a:ext cx="5918200" cy="27522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09A2E6-2FD5-450D-0649-3552DDBDB525}"/>
              </a:ext>
            </a:extLst>
          </p:cNvPr>
          <p:cNvSpPr txBox="1"/>
          <p:nvPr/>
        </p:nvSpPr>
        <p:spPr>
          <a:xfrm>
            <a:off x="0" y="428534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https://medium.com/@lmpo/a-brief-history-of-ai-with-deep-learning-26f7948bc87b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8882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031DC89-EB45-6A48-9281-9EF41F86FFC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This course is entirely self-graded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3618E7-E6EC-704D-B761-F19F9BA51B68}"/>
              </a:ext>
            </a:extLst>
          </p:cNvPr>
          <p:cNvSpPr/>
          <p:nvPr/>
        </p:nvSpPr>
        <p:spPr>
          <a:xfrm>
            <a:off x="704849" y="1137837"/>
            <a:ext cx="773430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Why is that good for you?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Puts you in the driver seat.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Invest in your own learning.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Learn how to advocate for yourself.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Learn how to document and sell your progress/contributions.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Prepares you for performance evaluations in industry.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An opportunity to shine in your own way.</a:t>
            </a:r>
          </a:p>
          <a:p>
            <a:pPr marL="257175" indent="-257175" algn="just">
              <a:buFont typeface="Symbol" pitchFamily="2" charset="2"/>
              <a:buChar char=""/>
            </a:pPr>
            <a:endParaRPr lang="en-US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What is my role in this?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Ensure integrity and fairness of the process.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Intervene if necessary (over-/under-estimation of performance)</a:t>
            </a:r>
          </a:p>
          <a:p>
            <a:pPr marL="600075" lvl="1" indent="-257175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42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4212A-263A-5270-11B8-7BD2404E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32CF8AD-8160-54A5-3F75-C751F670A50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This course is entirely self-graded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4529C3-6879-2319-E6AC-6F824A18DB6D}"/>
              </a:ext>
            </a:extLst>
          </p:cNvPr>
          <p:cNvSpPr/>
          <p:nvPr/>
        </p:nvSpPr>
        <p:spPr>
          <a:xfrm>
            <a:off x="704849" y="1137837"/>
            <a:ext cx="77343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How will this work?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Throughout this course, you will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document and keep track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of all your creations and contributions (e.g.,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Github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, Wiki, Slack, etc.)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At the end the term, you will write a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recommendation letter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for yourself.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The letter will serve as a self-evaluation.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You will assign yourself a grade based on your contributions.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Effort doesn’t count. You need to earn your grade with tangible products. Move your own needle!</a:t>
            </a:r>
          </a:p>
          <a:p>
            <a:pPr marL="600075" lvl="1" indent="-257175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190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D3A42-BE8B-FF6E-7653-12A886FA4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1624759-569A-E033-E106-2212272A9B9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Additional perks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B8D5EC-45AD-4D4C-8D74-FBFEADC84314}"/>
              </a:ext>
            </a:extLst>
          </p:cNvPr>
          <p:cNvSpPr/>
          <p:nvPr/>
        </p:nvSpPr>
        <p:spPr>
          <a:xfrm>
            <a:off x="501721" y="1119974"/>
            <a:ext cx="7936787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I will assess your performance holistically throughout the term using Google’s GRAD system: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Transformative Impact (TI)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Outstanding Impact (OI)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Significant Impact (SI)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Moderate Impact (MI)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Not Enough Impact (NE)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Think of this as your “probation period.” You want to get hired, so act accordingly.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OI students may ask me for a LinkedIn recommendation.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TI </a:t>
            </a:r>
            <a:r>
              <a:rPr lang="en-US" b="1">
                <a:solidFill>
                  <a:srgbClr val="000000"/>
                </a:solidFill>
                <a:latin typeface="Arial" panose="020B0604020202020204" pitchFamily="34" charset="0"/>
              </a:rPr>
              <a:t>students may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ask me for a recommendation letter.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Selected TI students may be offered a summer GRA position.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965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17728-2EBA-373A-FAB6-4B1B32ED3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F1A0939-CB97-C43D-25BF-16AB138F693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Will there be exams and quizzes?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D1F55-C23E-EE65-F45A-819346595BEC}"/>
              </a:ext>
            </a:extLst>
          </p:cNvPr>
          <p:cNvSpPr/>
          <p:nvPr/>
        </p:nvSpPr>
        <p:spPr>
          <a:xfrm>
            <a:off x="691243" y="1254889"/>
            <a:ext cx="77615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Goal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: provide you with opportunities to shine and stand out.</a:t>
            </a:r>
          </a:p>
          <a:p>
            <a:pPr algn="just"/>
            <a:endParaRPr lang="en-US" sz="24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Weekly questions and problems.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Final optional oral examinations?</a:t>
            </a:r>
          </a:p>
        </p:txBody>
      </p:sp>
    </p:spTree>
    <p:extLst>
      <p:ext uri="{BB962C8B-B14F-4D97-AF65-F5344CB8AC3E}">
        <p14:creationId xmlns:p14="http://schemas.microsoft.com/office/powerpoint/2010/main" val="3655937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BE283-928B-B5B0-DEA4-E7CD690A5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5D1995D-5691-EC66-F6B8-C1D92E4EE39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will we do?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26235-4FB5-98FC-2E29-E0315D513198}"/>
              </a:ext>
            </a:extLst>
          </p:cNvPr>
          <p:cNvSpPr/>
          <p:nvPr/>
        </p:nvSpPr>
        <p:spPr>
          <a:xfrm>
            <a:off x="691243" y="1137837"/>
            <a:ext cx="77615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You will each (co-)design, test, evaluate, etc. an AI/ML accelerator for a large class-wide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chiplet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design.</a:t>
            </a:r>
          </a:p>
        </p:txBody>
      </p:sp>
      <p:pic>
        <p:nvPicPr>
          <p:cNvPr id="5" name="Picture 4" descr="A computer chip with different colored buttons&#10;&#10;AI-generated content may be incorrect.">
            <a:extLst>
              <a:ext uri="{FF2B5EF4-FFF2-40B4-BE49-F238E27FC236}">
                <a16:creationId xmlns:a16="http://schemas.microsoft.com/office/drawing/2014/main" id="{CE2470EE-966D-3600-A0D2-9B9B61DF5E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950" y="2189136"/>
            <a:ext cx="3594100" cy="228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03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45BDD-0A4E-4055-CD21-6403F83B1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80853A4-6D21-E076-2952-A02E13463E36}"/>
              </a:ext>
            </a:extLst>
          </p:cNvPr>
          <p:cNvSpPr/>
          <p:nvPr/>
        </p:nvSpPr>
        <p:spPr>
          <a:xfrm>
            <a:off x="4633525" y="2951058"/>
            <a:ext cx="1295400" cy="813104"/>
          </a:xfrm>
          <a:custGeom>
            <a:avLst/>
            <a:gdLst>
              <a:gd name="connsiteX0" fmla="*/ 0 w 1295400"/>
              <a:gd name="connsiteY0" fmla="*/ 25704 h 813104"/>
              <a:gd name="connsiteX1" fmla="*/ 88900 w 1295400"/>
              <a:gd name="connsiteY1" fmla="*/ 304 h 813104"/>
              <a:gd name="connsiteX2" fmla="*/ 266700 w 1295400"/>
              <a:gd name="connsiteY2" fmla="*/ 25704 h 813104"/>
              <a:gd name="connsiteX3" fmla="*/ 304800 w 1295400"/>
              <a:gd name="connsiteY3" fmla="*/ 63804 h 813104"/>
              <a:gd name="connsiteX4" fmla="*/ 368300 w 1295400"/>
              <a:gd name="connsiteY4" fmla="*/ 114604 h 813104"/>
              <a:gd name="connsiteX5" fmla="*/ 381000 w 1295400"/>
              <a:gd name="connsiteY5" fmla="*/ 152704 h 813104"/>
              <a:gd name="connsiteX6" fmla="*/ 406400 w 1295400"/>
              <a:gd name="connsiteY6" fmla="*/ 241604 h 813104"/>
              <a:gd name="connsiteX7" fmla="*/ 469900 w 1295400"/>
              <a:gd name="connsiteY7" fmla="*/ 330504 h 813104"/>
              <a:gd name="connsiteX8" fmla="*/ 520700 w 1295400"/>
              <a:gd name="connsiteY8" fmla="*/ 406704 h 813104"/>
              <a:gd name="connsiteX9" fmla="*/ 622300 w 1295400"/>
              <a:gd name="connsiteY9" fmla="*/ 457504 h 813104"/>
              <a:gd name="connsiteX10" fmla="*/ 736600 w 1295400"/>
              <a:gd name="connsiteY10" fmla="*/ 482904 h 813104"/>
              <a:gd name="connsiteX11" fmla="*/ 825500 w 1295400"/>
              <a:gd name="connsiteY11" fmla="*/ 546404 h 813104"/>
              <a:gd name="connsiteX12" fmla="*/ 901700 w 1295400"/>
              <a:gd name="connsiteY12" fmla="*/ 609904 h 813104"/>
              <a:gd name="connsiteX13" fmla="*/ 977900 w 1295400"/>
              <a:gd name="connsiteY13" fmla="*/ 635304 h 813104"/>
              <a:gd name="connsiteX14" fmla="*/ 1028700 w 1295400"/>
              <a:gd name="connsiteY14" fmla="*/ 673404 h 813104"/>
              <a:gd name="connsiteX15" fmla="*/ 1130300 w 1295400"/>
              <a:gd name="connsiteY15" fmla="*/ 698804 h 813104"/>
              <a:gd name="connsiteX16" fmla="*/ 1168400 w 1295400"/>
              <a:gd name="connsiteY16" fmla="*/ 711504 h 813104"/>
              <a:gd name="connsiteX17" fmla="*/ 1219200 w 1295400"/>
              <a:gd name="connsiteY17" fmla="*/ 724204 h 813104"/>
              <a:gd name="connsiteX18" fmla="*/ 1257300 w 1295400"/>
              <a:gd name="connsiteY18" fmla="*/ 775004 h 813104"/>
              <a:gd name="connsiteX19" fmla="*/ 1295400 w 1295400"/>
              <a:gd name="connsiteY19" fmla="*/ 813104 h 81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95400" h="813104">
                <a:moveTo>
                  <a:pt x="0" y="25704"/>
                </a:moveTo>
                <a:cubicBezTo>
                  <a:pt x="29633" y="17237"/>
                  <a:pt x="58141" y="2226"/>
                  <a:pt x="88900" y="304"/>
                </a:cubicBezTo>
                <a:cubicBezTo>
                  <a:pt x="134870" y="-2569"/>
                  <a:pt x="216167" y="15597"/>
                  <a:pt x="266700" y="25704"/>
                </a:cubicBezTo>
                <a:cubicBezTo>
                  <a:pt x="279400" y="38404"/>
                  <a:pt x="289856" y="53841"/>
                  <a:pt x="304800" y="63804"/>
                </a:cubicBezTo>
                <a:cubicBezTo>
                  <a:pt x="359729" y="100423"/>
                  <a:pt x="332796" y="43596"/>
                  <a:pt x="368300" y="114604"/>
                </a:cubicBezTo>
                <a:cubicBezTo>
                  <a:pt x="374287" y="126578"/>
                  <a:pt x="377322" y="139832"/>
                  <a:pt x="381000" y="152704"/>
                </a:cubicBezTo>
                <a:cubicBezTo>
                  <a:pt x="386425" y="171693"/>
                  <a:pt x="396250" y="221304"/>
                  <a:pt x="406400" y="241604"/>
                </a:cubicBezTo>
                <a:cubicBezTo>
                  <a:pt x="416722" y="262249"/>
                  <a:pt x="459833" y="316122"/>
                  <a:pt x="469900" y="330504"/>
                </a:cubicBezTo>
                <a:cubicBezTo>
                  <a:pt x="487406" y="355513"/>
                  <a:pt x="493396" y="393052"/>
                  <a:pt x="520700" y="406704"/>
                </a:cubicBezTo>
                <a:cubicBezTo>
                  <a:pt x="554567" y="423637"/>
                  <a:pt x="585566" y="448321"/>
                  <a:pt x="622300" y="457504"/>
                </a:cubicBezTo>
                <a:cubicBezTo>
                  <a:pt x="694041" y="475439"/>
                  <a:pt x="655984" y="466781"/>
                  <a:pt x="736600" y="482904"/>
                </a:cubicBezTo>
                <a:cubicBezTo>
                  <a:pt x="766753" y="503006"/>
                  <a:pt x="797933" y="522775"/>
                  <a:pt x="825500" y="546404"/>
                </a:cubicBezTo>
                <a:cubicBezTo>
                  <a:pt x="857708" y="574011"/>
                  <a:pt x="862835" y="592631"/>
                  <a:pt x="901700" y="609904"/>
                </a:cubicBezTo>
                <a:cubicBezTo>
                  <a:pt x="926166" y="620778"/>
                  <a:pt x="977900" y="635304"/>
                  <a:pt x="977900" y="635304"/>
                </a:cubicBezTo>
                <a:cubicBezTo>
                  <a:pt x="994833" y="648004"/>
                  <a:pt x="1010322" y="662902"/>
                  <a:pt x="1028700" y="673404"/>
                </a:cubicBezTo>
                <a:cubicBezTo>
                  <a:pt x="1051279" y="686306"/>
                  <a:pt x="1111719" y="694159"/>
                  <a:pt x="1130300" y="698804"/>
                </a:cubicBezTo>
                <a:cubicBezTo>
                  <a:pt x="1143287" y="702051"/>
                  <a:pt x="1155528" y="707826"/>
                  <a:pt x="1168400" y="711504"/>
                </a:cubicBezTo>
                <a:cubicBezTo>
                  <a:pt x="1185183" y="716299"/>
                  <a:pt x="1202267" y="719971"/>
                  <a:pt x="1219200" y="724204"/>
                </a:cubicBezTo>
                <a:cubicBezTo>
                  <a:pt x="1231900" y="741137"/>
                  <a:pt x="1243525" y="758933"/>
                  <a:pt x="1257300" y="775004"/>
                </a:cubicBezTo>
                <a:cubicBezTo>
                  <a:pt x="1268989" y="788641"/>
                  <a:pt x="1295400" y="813104"/>
                  <a:pt x="1295400" y="813104"/>
                </a:cubicBezTo>
              </a:path>
            </a:pathLst>
          </a:custGeom>
          <a:noFill/>
          <a:ln w="762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C0AA540-F66A-A0AD-B142-4094050264B6}"/>
              </a:ext>
            </a:extLst>
          </p:cNvPr>
          <p:cNvSpPr/>
          <p:nvPr/>
        </p:nvSpPr>
        <p:spPr>
          <a:xfrm>
            <a:off x="2104239" y="2784338"/>
            <a:ext cx="1295400" cy="813104"/>
          </a:xfrm>
          <a:custGeom>
            <a:avLst/>
            <a:gdLst>
              <a:gd name="connsiteX0" fmla="*/ 0 w 1295400"/>
              <a:gd name="connsiteY0" fmla="*/ 25704 h 813104"/>
              <a:gd name="connsiteX1" fmla="*/ 88900 w 1295400"/>
              <a:gd name="connsiteY1" fmla="*/ 304 h 813104"/>
              <a:gd name="connsiteX2" fmla="*/ 266700 w 1295400"/>
              <a:gd name="connsiteY2" fmla="*/ 25704 h 813104"/>
              <a:gd name="connsiteX3" fmla="*/ 304800 w 1295400"/>
              <a:gd name="connsiteY3" fmla="*/ 63804 h 813104"/>
              <a:gd name="connsiteX4" fmla="*/ 368300 w 1295400"/>
              <a:gd name="connsiteY4" fmla="*/ 114604 h 813104"/>
              <a:gd name="connsiteX5" fmla="*/ 381000 w 1295400"/>
              <a:gd name="connsiteY5" fmla="*/ 152704 h 813104"/>
              <a:gd name="connsiteX6" fmla="*/ 406400 w 1295400"/>
              <a:gd name="connsiteY6" fmla="*/ 241604 h 813104"/>
              <a:gd name="connsiteX7" fmla="*/ 469900 w 1295400"/>
              <a:gd name="connsiteY7" fmla="*/ 330504 h 813104"/>
              <a:gd name="connsiteX8" fmla="*/ 520700 w 1295400"/>
              <a:gd name="connsiteY8" fmla="*/ 406704 h 813104"/>
              <a:gd name="connsiteX9" fmla="*/ 622300 w 1295400"/>
              <a:gd name="connsiteY9" fmla="*/ 457504 h 813104"/>
              <a:gd name="connsiteX10" fmla="*/ 736600 w 1295400"/>
              <a:gd name="connsiteY10" fmla="*/ 482904 h 813104"/>
              <a:gd name="connsiteX11" fmla="*/ 825500 w 1295400"/>
              <a:gd name="connsiteY11" fmla="*/ 546404 h 813104"/>
              <a:gd name="connsiteX12" fmla="*/ 901700 w 1295400"/>
              <a:gd name="connsiteY12" fmla="*/ 609904 h 813104"/>
              <a:gd name="connsiteX13" fmla="*/ 977900 w 1295400"/>
              <a:gd name="connsiteY13" fmla="*/ 635304 h 813104"/>
              <a:gd name="connsiteX14" fmla="*/ 1028700 w 1295400"/>
              <a:gd name="connsiteY14" fmla="*/ 673404 h 813104"/>
              <a:gd name="connsiteX15" fmla="*/ 1130300 w 1295400"/>
              <a:gd name="connsiteY15" fmla="*/ 698804 h 813104"/>
              <a:gd name="connsiteX16" fmla="*/ 1168400 w 1295400"/>
              <a:gd name="connsiteY16" fmla="*/ 711504 h 813104"/>
              <a:gd name="connsiteX17" fmla="*/ 1219200 w 1295400"/>
              <a:gd name="connsiteY17" fmla="*/ 724204 h 813104"/>
              <a:gd name="connsiteX18" fmla="*/ 1257300 w 1295400"/>
              <a:gd name="connsiteY18" fmla="*/ 775004 h 813104"/>
              <a:gd name="connsiteX19" fmla="*/ 1295400 w 1295400"/>
              <a:gd name="connsiteY19" fmla="*/ 813104 h 81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95400" h="813104">
                <a:moveTo>
                  <a:pt x="0" y="25704"/>
                </a:moveTo>
                <a:cubicBezTo>
                  <a:pt x="29633" y="17237"/>
                  <a:pt x="58141" y="2226"/>
                  <a:pt x="88900" y="304"/>
                </a:cubicBezTo>
                <a:cubicBezTo>
                  <a:pt x="134870" y="-2569"/>
                  <a:pt x="216167" y="15597"/>
                  <a:pt x="266700" y="25704"/>
                </a:cubicBezTo>
                <a:cubicBezTo>
                  <a:pt x="279400" y="38404"/>
                  <a:pt x="289856" y="53841"/>
                  <a:pt x="304800" y="63804"/>
                </a:cubicBezTo>
                <a:cubicBezTo>
                  <a:pt x="359729" y="100423"/>
                  <a:pt x="332796" y="43596"/>
                  <a:pt x="368300" y="114604"/>
                </a:cubicBezTo>
                <a:cubicBezTo>
                  <a:pt x="374287" y="126578"/>
                  <a:pt x="377322" y="139832"/>
                  <a:pt x="381000" y="152704"/>
                </a:cubicBezTo>
                <a:cubicBezTo>
                  <a:pt x="386425" y="171693"/>
                  <a:pt x="396250" y="221304"/>
                  <a:pt x="406400" y="241604"/>
                </a:cubicBezTo>
                <a:cubicBezTo>
                  <a:pt x="416722" y="262249"/>
                  <a:pt x="459833" y="316122"/>
                  <a:pt x="469900" y="330504"/>
                </a:cubicBezTo>
                <a:cubicBezTo>
                  <a:pt x="487406" y="355513"/>
                  <a:pt x="493396" y="393052"/>
                  <a:pt x="520700" y="406704"/>
                </a:cubicBezTo>
                <a:cubicBezTo>
                  <a:pt x="554567" y="423637"/>
                  <a:pt x="585566" y="448321"/>
                  <a:pt x="622300" y="457504"/>
                </a:cubicBezTo>
                <a:cubicBezTo>
                  <a:pt x="694041" y="475439"/>
                  <a:pt x="655984" y="466781"/>
                  <a:pt x="736600" y="482904"/>
                </a:cubicBezTo>
                <a:cubicBezTo>
                  <a:pt x="766753" y="503006"/>
                  <a:pt x="797933" y="522775"/>
                  <a:pt x="825500" y="546404"/>
                </a:cubicBezTo>
                <a:cubicBezTo>
                  <a:pt x="857708" y="574011"/>
                  <a:pt x="862835" y="592631"/>
                  <a:pt x="901700" y="609904"/>
                </a:cubicBezTo>
                <a:cubicBezTo>
                  <a:pt x="926166" y="620778"/>
                  <a:pt x="977900" y="635304"/>
                  <a:pt x="977900" y="635304"/>
                </a:cubicBezTo>
                <a:cubicBezTo>
                  <a:pt x="994833" y="648004"/>
                  <a:pt x="1010322" y="662902"/>
                  <a:pt x="1028700" y="673404"/>
                </a:cubicBezTo>
                <a:cubicBezTo>
                  <a:pt x="1051279" y="686306"/>
                  <a:pt x="1111719" y="694159"/>
                  <a:pt x="1130300" y="698804"/>
                </a:cubicBezTo>
                <a:cubicBezTo>
                  <a:pt x="1143287" y="702051"/>
                  <a:pt x="1155528" y="707826"/>
                  <a:pt x="1168400" y="711504"/>
                </a:cubicBezTo>
                <a:cubicBezTo>
                  <a:pt x="1185183" y="716299"/>
                  <a:pt x="1202267" y="719971"/>
                  <a:pt x="1219200" y="724204"/>
                </a:cubicBezTo>
                <a:cubicBezTo>
                  <a:pt x="1231900" y="741137"/>
                  <a:pt x="1243525" y="758933"/>
                  <a:pt x="1257300" y="775004"/>
                </a:cubicBezTo>
                <a:cubicBezTo>
                  <a:pt x="1268989" y="788641"/>
                  <a:pt x="1295400" y="813104"/>
                  <a:pt x="1295400" y="813104"/>
                </a:cubicBezTo>
              </a:path>
            </a:pathLst>
          </a:cu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6DDF672-1923-AB11-4AB8-CC0C725D2709}"/>
              </a:ext>
            </a:extLst>
          </p:cNvPr>
          <p:cNvSpPr/>
          <p:nvPr/>
        </p:nvSpPr>
        <p:spPr>
          <a:xfrm>
            <a:off x="5053781" y="2511091"/>
            <a:ext cx="1179871" cy="4846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B1538C4-5EE3-494E-481C-286A2C0A3149}"/>
              </a:ext>
            </a:extLst>
          </p:cNvPr>
          <p:cNvSpPr/>
          <p:nvPr/>
        </p:nvSpPr>
        <p:spPr>
          <a:xfrm>
            <a:off x="1951757" y="2517844"/>
            <a:ext cx="1347020" cy="48463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B89682B-2FF7-568D-7802-9E9302D032C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7517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 typical week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EDDC88-E1EF-9F24-1926-D4194175DFBD}"/>
              </a:ext>
            </a:extLst>
          </p:cNvPr>
          <p:cNvSpPr/>
          <p:nvPr/>
        </p:nvSpPr>
        <p:spPr>
          <a:xfrm>
            <a:off x="3325671" y="1840844"/>
            <a:ext cx="1838633" cy="183863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Codefest</a:t>
            </a: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DBD3AB98-67C3-A825-BC1D-9AD62D384D00}"/>
              </a:ext>
            </a:extLst>
          </p:cNvPr>
          <p:cNvSpPr/>
          <p:nvPr/>
        </p:nvSpPr>
        <p:spPr>
          <a:xfrm rot="16200000">
            <a:off x="1120878" y="1078845"/>
            <a:ext cx="3362632" cy="3362632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16472-B18C-39FD-0FB0-B0B0ECBF4246}"/>
              </a:ext>
            </a:extLst>
          </p:cNvPr>
          <p:cNvSpPr txBox="1"/>
          <p:nvPr/>
        </p:nvSpPr>
        <p:spPr>
          <a:xfrm rot="16200000">
            <a:off x="-703007" y="249855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Instigation</a:t>
            </a:r>
            <a:endParaRPr lang="en-US" sz="1800" b="1" dirty="0">
              <a:solidFill>
                <a:schemeClr val="bg2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875285C9-1286-3F68-D227-481E545EE066}"/>
              </a:ext>
            </a:extLst>
          </p:cNvPr>
          <p:cNvSpPr/>
          <p:nvPr/>
        </p:nvSpPr>
        <p:spPr>
          <a:xfrm rot="16200000">
            <a:off x="6250074" y="1049799"/>
            <a:ext cx="3362632" cy="3362632"/>
          </a:xfrm>
          <a:prstGeom prst="blockArc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E56B8-40D3-A1B2-5AD3-A0EE2A8877D9}"/>
              </a:ext>
            </a:extLst>
          </p:cNvPr>
          <p:cNvSpPr txBox="1"/>
          <p:nvPr/>
        </p:nvSpPr>
        <p:spPr>
          <a:xfrm>
            <a:off x="640588" y="1059734"/>
            <a:ext cx="106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Monday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1AD0B-B8B0-522F-7C94-88DD665607B1}"/>
              </a:ext>
            </a:extLst>
          </p:cNvPr>
          <p:cNvSpPr txBox="1"/>
          <p:nvPr/>
        </p:nvSpPr>
        <p:spPr>
          <a:xfrm>
            <a:off x="3531169" y="1059734"/>
            <a:ext cx="1427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Wednesday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21D34-F547-95EA-BCD9-FF62B0786053}"/>
              </a:ext>
            </a:extLst>
          </p:cNvPr>
          <p:cNvSpPr txBox="1"/>
          <p:nvPr/>
        </p:nvSpPr>
        <p:spPr>
          <a:xfrm>
            <a:off x="5804892" y="1079374"/>
            <a:ext cx="106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Monday</a:t>
            </a:r>
            <a:endParaRPr lang="en-US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780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6025B-0679-D343-8DCE-C312FE68E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DC5A5D7-281B-EB06-3033-C471AE8AD0F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718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Tentative course plan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FC40F3-F6A1-287E-0996-DDB4FB0933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3588" y="1036237"/>
            <a:ext cx="5476823" cy="354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14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0AC3E-BC0C-E646-8A77-B02F33188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09C4A1A-5547-BACE-8087-DB50D64068E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will you need?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0326D8-0CFF-4DE0-DB34-CF8D4CF43BD9}"/>
              </a:ext>
            </a:extLst>
          </p:cNvPr>
          <p:cNvSpPr/>
          <p:nvPr/>
        </p:nvSpPr>
        <p:spPr>
          <a:xfrm>
            <a:off x="647701" y="1140589"/>
            <a:ext cx="77615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Access to your favorite LLM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 No pro subscription required, but recommended.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Ability to bring and work on a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laptop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</p:txBody>
      </p:sp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CBCC301-CB5D-2E13-1EE5-D6012EBDFA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7574" y="1673820"/>
            <a:ext cx="2581641" cy="28215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9410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53A2A-E77C-BAC9-24F1-3C9D39AE4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B43370-988D-A93F-1AC0-74A2804C85A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5242137-E6D9-1DB5-9D3B-34C1EEC815F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model should I use?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86B74D-0DB7-8059-4684-988E28F1C2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574" y="0"/>
            <a:ext cx="8298731" cy="51724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29B1BB-8DD6-B808-2442-9CC4D5F17D6E}"/>
              </a:ext>
            </a:extLst>
          </p:cNvPr>
          <p:cNvSpPr/>
          <p:nvPr/>
        </p:nvSpPr>
        <p:spPr>
          <a:xfrm>
            <a:off x="1563757" y="238539"/>
            <a:ext cx="5950226" cy="6671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2E7D029-5EF5-55A8-7887-2FB8D4D6CBCF}"/>
              </a:ext>
            </a:extLst>
          </p:cNvPr>
          <p:cNvSpPr txBox="1">
            <a:spLocks noChangeArrowheads="1"/>
          </p:cNvSpPr>
          <p:nvPr/>
        </p:nvSpPr>
        <p:spPr>
          <a:xfrm>
            <a:off x="-33130" y="438999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What model should I use?</a:t>
            </a:r>
          </a:p>
        </p:txBody>
      </p:sp>
    </p:spTree>
    <p:extLst>
      <p:ext uri="{BB962C8B-B14F-4D97-AF65-F5344CB8AC3E}">
        <p14:creationId xmlns:p14="http://schemas.microsoft.com/office/powerpoint/2010/main" val="2181001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6F2E9-3EC1-B207-C310-7FCEAB320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DFAEF0A-3E90-3A0C-F3A4-255CB6F6422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AI tools advice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A65B1C-B150-8E4E-B633-9D2CC291FC44}"/>
              </a:ext>
            </a:extLst>
          </p:cNvPr>
          <p:cNvSpPr/>
          <p:nvPr/>
        </p:nvSpPr>
        <p:spPr>
          <a:xfrm>
            <a:off x="734785" y="1140589"/>
            <a:ext cx="76744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Before relying heavily on any AI tool, test it on problems/topics/etc. for which you're an expert.</a:t>
            </a:r>
          </a:p>
          <a:p>
            <a:pPr algn="just"/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/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This simple exercise will allow you: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Calibrate your expectations of the tool's knowledge depth.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Understand its strengths and limitations.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Build intuition about its reliability on various topics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Set a baseline for how much verification you'll need in unfamiliar areas.</a:t>
            </a:r>
          </a:p>
        </p:txBody>
      </p:sp>
    </p:spTree>
    <p:extLst>
      <p:ext uri="{BB962C8B-B14F-4D97-AF65-F5344CB8AC3E}">
        <p14:creationId xmlns:p14="http://schemas.microsoft.com/office/powerpoint/2010/main" val="1108619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B5F20-868C-4804-B9D9-FA418B1F4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ocument&#10;&#10;AI-generated content may be incorrect.">
            <a:extLst>
              <a:ext uri="{FF2B5EF4-FFF2-40B4-BE49-F238E27FC236}">
                <a16:creationId xmlns:a16="http://schemas.microsoft.com/office/drawing/2014/main" id="{8A83FF04-4862-41D8-5513-D959BF7DBD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032" y="609600"/>
            <a:ext cx="3010498" cy="39243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aper with text on it&#10;&#10;AI-generated content may be incorrect.">
            <a:extLst>
              <a:ext uri="{FF2B5EF4-FFF2-40B4-BE49-F238E27FC236}">
                <a16:creationId xmlns:a16="http://schemas.microsoft.com/office/drawing/2014/main" id="{52D7927A-8F79-9230-6072-AC0EEF4C5E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870" y="609600"/>
            <a:ext cx="2982468" cy="39243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CEA4D699-9017-DDFD-28B2-A1496E337CD7}"/>
              </a:ext>
            </a:extLst>
          </p:cNvPr>
          <p:cNvSpPr txBox="1">
            <a:spLocks noChangeArrowheads="1"/>
          </p:cNvSpPr>
          <p:nvPr/>
        </p:nvSpPr>
        <p:spPr>
          <a:xfrm>
            <a:off x="7237730" y="3505200"/>
            <a:ext cx="1779270" cy="706037"/>
          </a:xfrm>
          <a:prstGeom prst="rect">
            <a:avLst/>
          </a:prstGeom>
        </p:spPr>
        <p:txBody>
          <a:bodyPr vert="horz" lIns="68580" tIns="34290" rIns="68580" bIns="3429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2016</a:t>
            </a:r>
          </a:p>
          <a:p>
            <a:pPr algn="l"/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ECE 586</a:t>
            </a:r>
          </a:p>
        </p:txBody>
      </p:sp>
    </p:spTree>
    <p:extLst>
      <p:ext uri="{BB962C8B-B14F-4D97-AF65-F5344CB8AC3E}">
        <p14:creationId xmlns:p14="http://schemas.microsoft.com/office/powerpoint/2010/main" val="1014966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031DC89-EB45-6A48-9281-9EF41F86FFC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How to get help?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3618E7-E6EC-704D-B761-F19F9BA51B68}"/>
              </a:ext>
            </a:extLst>
          </p:cNvPr>
          <p:cNvSpPr/>
          <p:nvPr/>
        </p:nvSpPr>
        <p:spPr>
          <a:xfrm>
            <a:off x="539393" y="1214893"/>
            <a:ext cx="79367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E-mail: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teuscher@pdx.edu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Office hours: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https://www.teuscher-lab.com/officehour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360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F9DA1-8E6E-8BE5-BC00-17DBF641A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B9BDBF-D8B3-518D-5562-A7840DD422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90700">
            <a:off x="6361791" y="1782877"/>
            <a:ext cx="2568116" cy="8464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9C76A3E4-E147-5524-9AE4-22B6B11DAED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665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Practice the “campsite rule”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ABE44A-9024-7150-4D90-291859E96220}"/>
              </a:ext>
            </a:extLst>
          </p:cNvPr>
          <p:cNvSpPr txBox="1">
            <a:spLocks noChangeArrowheads="1"/>
          </p:cNvSpPr>
          <p:nvPr/>
        </p:nvSpPr>
        <p:spPr>
          <a:xfrm>
            <a:off x="319493" y="1305797"/>
            <a:ext cx="6297931" cy="442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57200" algn="l">
              <a:buFont typeface="Arial" panose="020B0604020202020204" pitchFamily="34" charset="0"/>
              <a:buChar char="•"/>
            </a:pPr>
            <a:r>
              <a:rPr lang="en-US" altLang="en-US" sz="1500" b="1" dirty="0">
                <a:solidFill>
                  <a:srgbClr val="000000"/>
                </a:solidFill>
                <a:latin typeface="Arial" panose="020B0604020202020204" pitchFamily="34" charset="0"/>
              </a:rPr>
              <a:t>Engage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</a:rPr>
              <a:t>: listen, participate, contribute, do your share. Play fair.</a:t>
            </a:r>
          </a:p>
          <a:p>
            <a:pPr marL="514350" indent="-457200" algn="l">
              <a:buFont typeface="Arial" panose="020B0604020202020204" pitchFamily="34" charset="0"/>
              <a:buChar char="•"/>
            </a:pPr>
            <a:r>
              <a:rPr lang="en-US" altLang="en-US" sz="1500" b="1" dirty="0">
                <a:solidFill>
                  <a:srgbClr val="000000"/>
                </a:solidFill>
                <a:latin typeface="Arial" panose="020B0604020202020204" pitchFamily="34" charset="0"/>
              </a:rPr>
              <a:t>Focus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</a:rPr>
              <a:t>: no side conversations, no laptop and phone addiction, no work for other classes. </a:t>
            </a:r>
          </a:p>
          <a:p>
            <a:pPr marL="514350" indent="-457200" algn="l">
              <a:buFont typeface="Arial" panose="020B0604020202020204" pitchFamily="34" charset="0"/>
              <a:buChar char="•"/>
            </a:pPr>
            <a:r>
              <a:rPr lang="en-US" altLang="en-US" sz="1500" b="1" dirty="0">
                <a:solidFill>
                  <a:srgbClr val="000000"/>
                </a:solidFill>
                <a:latin typeface="Arial" panose="020B0604020202020204" pitchFamily="34" charset="0"/>
              </a:rPr>
              <a:t>Be present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</a:rPr>
              <a:t>: show up, be on time.</a:t>
            </a:r>
          </a:p>
          <a:p>
            <a:pPr marL="514350" indent="-457200" algn="l">
              <a:buFont typeface="Arial" panose="020B0604020202020204" pitchFamily="34" charset="0"/>
              <a:buChar char="•"/>
            </a:pPr>
            <a:r>
              <a:rPr lang="en-US" altLang="en-US" sz="1500" b="1" dirty="0">
                <a:solidFill>
                  <a:srgbClr val="000000"/>
                </a:solidFill>
                <a:latin typeface="Arial" panose="020B0604020202020204" pitchFamily="34" charset="0"/>
              </a:rPr>
              <a:t>Challenge yourself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</a:rPr>
              <a:t>: do always a little more instead of just the bare minimum. Up your game, set high standards for yourself. Produce work that you can be proud of.</a:t>
            </a:r>
          </a:p>
          <a:p>
            <a:pPr marL="514350" indent="-457200" algn="l">
              <a:buFont typeface="Arial" panose="020B0604020202020204" pitchFamily="34" charset="0"/>
              <a:buChar char="•"/>
            </a:pPr>
            <a:r>
              <a:rPr lang="en-US" altLang="en-US" sz="1500" b="1" dirty="0">
                <a:solidFill>
                  <a:srgbClr val="000000"/>
                </a:solidFill>
                <a:latin typeface="Arial" panose="020B0604020202020204" pitchFamily="34" charset="0"/>
              </a:rPr>
              <a:t>Help others 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</a:rPr>
              <a:t>to be successful. That includes your team.</a:t>
            </a:r>
          </a:p>
          <a:p>
            <a:pPr marL="514350" indent="-457200" algn="l">
              <a:buFont typeface="Arial" panose="020B0604020202020204" pitchFamily="34" charset="0"/>
              <a:buChar char="•"/>
            </a:pPr>
            <a:r>
              <a:rPr lang="en-US" altLang="en-US" sz="1500" b="1" dirty="0">
                <a:solidFill>
                  <a:srgbClr val="000000"/>
                </a:solidFill>
                <a:latin typeface="Arial" panose="020B0604020202020204" pitchFamily="34" charset="0"/>
              </a:rPr>
              <a:t>Willingness to learn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</a:rPr>
              <a:t>: have a growth mindset, intellectual humility and ambition.</a:t>
            </a:r>
          </a:p>
          <a:p>
            <a:pPr marL="514350" indent="-457200" algn="l">
              <a:buFont typeface="Arial" panose="020B0604020202020204" pitchFamily="34" charset="0"/>
              <a:buChar char="•"/>
            </a:pPr>
            <a:r>
              <a:rPr lang="en-US" altLang="en-US" sz="1500" b="1" dirty="0">
                <a:solidFill>
                  <a:srgbClr val="000000"/>
                </a:solidFill>
                <a:latin typeface="Arial" panose="020B0604020202020204" pitchFamily="34" charset="0"/>
              </a:rPr>
              <a:t>Be in charge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</a:rPr>
              <a:t>: Put yourself in the driver’s seat, assume responsibility.</a:t>
            </a:r>
          </a:p>
        </p:txBody>
      </p:sp>
      <p:pic>
        <p:nvPicPr>
          <p:cNvPr id="7" name="Picture 6" descr="Tents in the woods with tents and bags&#10;&#10;AI-generated content may be incorrect.">
            <a:extLst>
              <a:ext uri="{FF2B5EF4-FFF2-40B4-BE49-F238E27FC236}">
                <a16:creationId xmlns:a16="http://schemas.microsoft.com/office/drawing/2014/main" id="{69B8F7E7-2643-AB38-F0F9-15AAB2244E0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15361">
            <a:off x="6976902" y="2969727"/>
            <a:ext cx="1641934" cy="1231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559B23-65F7-D4B4-F055-D5F2C07CF0D2}"/>
              </a:ext>
            </a:extLst>
          </p:cNvPr>
          <p:cNvSpPr txBox="1"/>
          <p:nvPr/>
        </p:nvSpPr>
        <p:spPr>
          <a:xfrm>
            <a:off x="0" y="89450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Your presence should make this classroom a better place.</a:t>
            </a:r>
          </a:p>
        </p:txBody>
      </p:sp>
    </p:spTree>
    <p:extLst>
      <p:ext uri="{BB962C8B-B14F-4D97-AF65-F5344CB8AC3E}">
        <p14:creationId xmlns:p14="http://schemas.microsoft.com/office/powerpoint/2010/main" val="1909235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F674B-C583-8F25-011B-CF2DA5B5F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15FAFD1-D041-786D-9EF9-AE03D789BFC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Participate in an educational study and publication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6EA991-3A0E-79C9-E77B-62FA6EF71FE7}"/>
              </a:ext>
            </a:extLst>
          </p:cNvPr>
          <p:cNvSpPr/>
          <p:nvPr/>
        </p:nvSpPr>
        <p:spPr>
          <a:xfrm>
            <a:off x="514145" y="1247564"/>
            <a:ext cx="784789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Now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: complete an initial skills/knowledge assessment.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End of term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: complete the same survey.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Agree to have your deliverables/products assessed.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Participate in a focus group at the end of the term.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Why participate?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Help to make this a better class for future students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Be part of the change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Co-author a publication?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069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7983D-30CB-80CB-26FA-1BC7983EA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8E66F71-26C2-01CC-3B5B-B0208BFC763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Prep for Wednesday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0FA2C0-C123-2AB8-3CD8-4E515CB5D011}"/>
              </a:ext>
            </a:extLst>
          </p:cNvPr>
          <p:cNvSpPr/>
          <p:nvPr/>
        </p:nvSpPr>
        <p:spPr>
          <a:xfrm>
            <a:off x="596900" y="1145374"/>
            <a:ext cx="7857804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Bring your laptop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Accept the Slack invite (to be sent)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Create a wiki account (to be shared)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Github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(to be shared)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Reading: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Designing Silicon Brains using LLM: Leveraging ChatGPT for Automated Description of a Spiking Neuron Array,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hlinkClick r:id="rId3"/>
              </a:rPr>
              <a:t>https://arxiv.org/abs/2402.10920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63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08A62-A243-AABF-32AF-68F93CBE4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F7F0679-9A11-C598-1079-D4C506DA864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107406"/>
            <a:ext cx="90551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Why this course?</a:t>
            </a:r>
          </a:p>
        </p:txBody>
      </p:sp>
    </p:spTree>
    <p:extLst>
      <p:ext uri="{BB962C8B-B14F-4D97-AF65-F5344CB8AC3E}">
        <p14:creationId xmlns:p14="http://schemas.microsoft.com/office/powerpoint/2010/main" val="3558715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D647C-C2D5-2FAC-2352-76FCEBC20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CF050F41-48BB-498E-AA82-C378523E21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015" y="825817"/>
            <a:ext cx="3325585" cy="349186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CCB6F27B-2991-FCC5-DDAF-E24D5A78B5E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00" y="1233012"/>
            <a:ext cx="4940300" cy="24996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A8D4CF-205B-DEB8-C4D8-0694965B1EB3}"/>
              </a:ext>
            </a:extLst>
          </p:cNvPr>
          <p:cNvSpPr txBox="1"/>
          <p:nvPr/>
        </p:nvSpPr>
        <p:spPr>
          <a:xfrm>
            <a:off x="4184650" y="388776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https://www.linkedin.com/pulse/linkedin-skills-rise-2025-15-fastest-growing-us-linkedin-news-hy0le</a:t>
            </a:r>
            <a:r>
              <a:rPr lang="en-US" sz="1200" dirty="0"/>
              <a:t> 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D911217-F3B2-E07B-D8E9-2C58CB425B0E}"/>
              </a:ext>
            </a:extLst>
          </p:cNvPr>
          <p:cNvSpPr txBox="1">
            <a:spLocks noChangeArrowheads="1"/>
          </p:cNvSpPr>
          <p:nvPr/>
        </p:nvSpPr>
        <p:spPr>
          <a:xfrm>
            <a:off x="3581400" y="673493"/>
            <a:ext cx="55626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Why this course?</a:t>
            </a:r>
          </a:p>
        </p:txBody>
      </p:sp>
    </p:spTree>
    <p:extLst>
      <p:ext uri="{BB962C8B-B14F-4D97-AF65-F5344CB8AC3E}">
        <p14:creationId xmlns:p14="http://schemas.microsoft.com/office/powerpoint/2010/main" val="1262117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CA6FD-17C1-B521-06CE-8E935C35C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phone&#10;&#10;AI-generated content may be incorrect.">
            <a:extLst>
              <a:ext uri="{FF2B5EF4-FFF2-40B4-BE49-F238E27FC236}">
                <a16:creationId xmlns:a16="http://schemas.microsoft.com/office/drawing/2014/main" id="{AA5DA473-54AE-7CA1-51C1-8AD838AF1D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315" y="737618"/>
            <a:ext cx="3254105" cy="36682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computer screen with text overlay&#10;&#10;AI-generated content may be incorrect.">
            <a:extLst>
              <a:ext uri="{FF2B5EF4-FFF2-40B4-BE49-F238E27FC236}">
                <a16:creationId xmlns:a16="http://schemas.microsoft.com/office/drawing/2014/main" id="{B118801B-CD34-8D33-7B1C-9845E4AB2A4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5557" y="1510323"/>
            <a:ext cx="5029200" cy="22639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9724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7877C-D8C7-35EF-83C9-DDEDB5F8D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7607FF-74C7-8004-A436-CF6C46B98336}"/>
              </a:ext>
            </a:extLst>
          </p:cNvPr>
          <p:cNvSpPr txBox="1"/>
          <p:nvPr/>
        </p:nvSpPr>
        <p:spPr>
          <a:xfrm>
            <a:off x="0" y="4317415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https://www.linkedin.com/pulse/linkedin-jobs-rise-2025-25-fastest-growing-us-linkedin-news-gryie</a:t>
            </a:r>
            <a:r>
              <a:rPr lang="en-US" sz="1200" dirty="0"/>
              <a:t> 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C35AD6-B688-4C8C-EF71-F3EF7496F7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0832" y="578804"/>
            <a:ext cx="3965324" cy="3529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DE843676-442D-9F47-4ADF-544123CFE12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112" y="578804"/>
            <a:ext cx="3241578" cy="3529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0505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BB49F-BE29-1B64-5663-58C4F417E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8BC67-5250-8650-6FFF-5B7163EAEB10}"/>
              </a:ext>
            </a:extLst>
          </p:cNvPr>
          <p:cNvSpPr txBox="1"/>
          <p:nvPr/>
        </p:nvSpPr>
        <p:spPr>
          <a:xfrm>
            <a:off x="0" y="4317415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https://www.linkedin.com/pulse/linkedin-jobs-rise-2025-25-fastest-growing-us-linkedin-news-gryie</a:t>
            </a:r>
            <a:r>
              <a:rPr lang="en-US" sz="1200" dirty="0"/>
              <a:t> </a:t>
            </a:r>
          </a:p>
        </p:txBody>
      </p:sp>
      <p:pic>
        <p:nvPicPr>
          <p:cNvPr id="3" name="Picture 2" descr="A screenshot of a travel advisor&#10;&#10;AI-generated content may be incorrect.">
            <a:extLst>
              <a:ext uri="{FF2B5EF4-FFF2-40B4-BE49-F238E27FC236}">
                <a16:creationId xmlns:a16="http://schemas.microsoft.com/office/drawing/2014/main" id="{B15DEF5B-E8B9-E2A7-B99A-7795401D46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880" y="549086"/>
            <a:ext cx="3828863" cy="36787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228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5734</TotalTime>
  <Words>1363</Words>
  <Application>Microsoft Macintosh PowerPoint</Application>
  <PresentationFormat>On-screen Show (16:9)</PresentationFormat>
  <Paragraphs>226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ＭＳ Ｐゴシック</vt:lpstr>
      <vt:lpstr>Arial</vt:lpstr>
      <vt:lpstr>Calibri</vt:lpstr>
      <vt:lpstr>Calibri Light</vt:lpstr>
      <vt:lpstr>Menlo</vt:lpstr>
      <vt:lpstr>Stencil</vt:lpstr>
      <vt:lpstr>Symbol</vt:lpstr>
      <vt:lpstr>Times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Microsoft Office User</dc:creator>
  <cp:lastModifiedBy>Christof Teuscher</cp:lastModifiedBy>
  <cp:revision>250</cp:revision>
  <cp:lastPrinted>2025-03-31T15:23:03Z</cp:lastPrinted>
  <dcterms:created xsi:type="dcterms:W3CDTF">2020-09-27T22:07:31Z</dcterms:created>
  <dcterms:modified xsi:type="dcterms:W3CDTF">2025-08-14T17:01:26Z</dcterms:modified>
</cp:coreProperties>
</file>